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563" r:id="rId2"/>
    <p:sldId id="931" r:id="rId3"/>
    <p:sldId id="1057" r:id="rId4"/>
    <p:sldId id="1056" r:id="rId5"/>
    <p:sldId id="1088" r:id="rId6"/>
    <p:sldId id="1061" r:id="rId7"/>
    <p:sldId id="1091" r:id="rId8"/>
    <p:sldId id="1092" r:id="rId9"/>
    <p:sldId id="1093" r:id="rId10"/>
    <p:sldId id="1094" r:id="rId11"/>
    <p:sldId id="1066" r:id="rId12"/>
    <p:sldId id="1054" r:id="rId13"/>
    <p:sldId id="1067" r:id="rId14"/>
    <p:sldId id="1068" r:id="rId15"/>
    <p:sldId id="1069" r:id="rId16"/>
    <p:sldId id="1070" r:id="rId17"/>
    <p:sldId id="1072" r:id="rId18"/>
    <p:sldId id="1073" r:id="rId19"/>
    <p:sldId id="1074" r:id="rId20"/>
    <p:sldId id="1075" r:id="rId21"/>
    <p:sldId id="1076" r:id="rId22"/>
    <p:sldId id="1095" r:id="rId23"/>
    <p:sldId id="1079" r:id="rId24"/>
    <p:sldId id="1080" r:id="rId25"/>
    <p:sldId id="1096" r:id="rId26"/>
    <p:sldId id="1081" r:id="rId27"/>
    <p:sldId id="1082" r:id="rId28"/>
    <p:sldId id="1083" r:id="rId29"/>
    <p:sldId id="1084" r:id="rId30"/>
    <p:sldId id="1085" r:id="rId31"/>
    <p:sldId id="1086" r:id="rId32"/>
    <p:sldId id="1087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00"/>
    <a:srgbClr val="FF0066"/>
    <a:srgbClr val="D60093"/>
    <a:srgbClr val="333399"/>
    <a:srgbClr val="0000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86775" autoAdjust="0"/>
  </p:normalViewPr>
  <p:slideViewPr>
    <p:cSldViewPr>
      <p:cViewPr varScale="1">
        <p:scale>
          <a:sx n="118" d="100"/>
          <a:sy n="118" d="100"/>
        </p:scale>
        <p:origin x="1424" y="208"/>
      </p:cViewPr>
      <p:guideLst>
        <p:guide orient="horz" pos="16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1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0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8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2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8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42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9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1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0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59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7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2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B15C-66BF-4548-B9F7-ABFD8B692764}" type="datetime1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39B9-8394-4A3F-AE29-D25E40635A66}" type="datetime1">
              <a:rPr lang="en-US" smtClean="0"/>
              <a:t>12/4/23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BE1B-109A-4A1E-A524-238B7EF05396}" type="datetime1">
              <a:rPr lang="en-US" smtClean="0"/>
              <a:t>12/4/23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31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31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8B8FAD7C-9E74-490A-9976-CEAC407DBF81}" type="datetime1">
              <a:rPr lang="en-US" smtClean="0"/>
              <a:t>12/4/23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67AA6D-B4FD-46B1-B3E9-B042C52C85A2}" type="datetime1">
              <a:rPr lang="en-US" smtClean="0"/>
              <a:t>12/4/23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1004-7A34-4C69-A29F-7848CCE72792}" type="datetime1">
              <a:rPr lang="en-US" smtClean="0"/>
              <a:t>12/4/23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3000" b="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24C-0E5F-41F9-9EF2-A30D8DD943B5}" type="datetime1">
              <a:rPr lang="en-US" smtClean="0"/>
              <a:t>12/4/23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F3B2-6969-4711-938A-F55A29B51480}" type="datetime1">
              <a:rPr lang="en-US" smtClean="0"/>
              <a:t>12/4/23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4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95404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23338"/>
            <a:ext cx="4041775" cy="437746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8DACF-DAC8-4C22-99F4-5AC8B8C6B7F9}" type="datetime1">
              <a:rPr lang="en-US" smtClean="0"/>
              <a:t>12/4/23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4880-51F2-491D-B30A-1FC47B871D77}" type="datetime1">
              <a:rPr lang="en-US" smtClean="0"/>
              <a:t>12/4/23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6C30-2214-40E2-AEE5-9AE66D1057D0}" type="datetime1">
              <a:rPr lang="en-US" smtClean="0"/>
              <a:t>12/4/23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5491-B905-4984-8643-1B7C9312C1C7}" type="datetime1">
              <a:rPr lang="en-US" smtClean="0"/>
              <a:t>12/4/23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D1BAC21-6A2B-4248-BF0F-2BED273A4141}" type="datetime1">
              <a:rPr lang="en-US" smtClean="0"/>
              <a:t>12/4/23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2" y="5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C998EF77-6613-48F2-974F-C60E70302254}" type="datetime1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8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7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375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29184" indent="-24003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48640" indent="-20574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1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747522" indent="-17145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1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912114" indent="-13716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15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069848" indent="-13716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15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546"/>
            <a:ext cx="9144000" cy="52072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2600" y="47244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第七章  聚类</a:t>
            </a:r>
          </a:p>
        </p:txBody>
      </p:sp>
    </p:spTree>
    <p:extLst>
      <p:ext uri="{BB962C8B-B14F-4D97-AF65-F5344CB8AC3E}">
        <p14:creationId xmlns:p14="http://schemas.microsoft.com/office/powerpoint/2010/main" val="41180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聚类的问题</a:t>
            </a:r>
            <a:endParaRPr lang="en-US" altLang="zh-CN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211336" y="2384459"/>
            <a:ext cx="3009905" cy="286975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数据的缩放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归一化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相似性描述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3"/>
          <a:srcRect l="2674" r="1060"/>
          <a:stretch>
            <a:fillRect/>
          </a:stretch>
        </p:blipFill>
        <p:spPr bwMode="auto">
          <a:xfrm>
            <a:off x="2628900" y="2365409"/>
            <a:ext cx="6172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任意形状 3">
            <a:extLst>
              <a:ext uri="{FF2B5EF4-FFF2-40B4-BE49-F238E27FC236}">
                <a16:creationId xmlns:a16="http://schemas.microsoft.com/office/drawing/2014/main" id="{140872A8-0752-2AA8-4331-B4FCD0008D4A}"/>
              </a:ext>
            </a:extLst>
          </p:cNvPr>
          <p:cNvSpPr/>
          <p:nvPr/>
        </p:nvSpPr>
        <p:spPr>
          <a:xfrm>
            <a:off x="3951514" y="3069771"/>
            <a:ext cx="718457" cy="1643743"/>
          </a:xfrm>
          <a:custGeom>
            <a:avLst/>
            <a:gdLst>
              <a:gd name="connsiteX0" fmla="*/ 0 w 718457"/>
              <a:gd name="connsiteY0" fmla="*/ 0 h 1643743"/>
              <a:gd name="connsiteX1" fmla="*/ 587829 w 718457"/>
              <a:gd name="connsiteY1" fmla="*/ 424543 h 1643743"/>
              <a:gd name="connsiteX2" fmla="*/ 119743 w 718457"/>
              <a:gd name="connsiteY2" fmla="*/ 947058 h 1643743"/>
              <a:gd name="connsiteX3" fmla="*/ 76200 w 718457"/>
              <a:gd name="connsiteY3" fmla="*/ 1240972 h 1643743"/>
              <a:gd name="connsiteX4" fmla="*/ 272143 w 718457"/>
              <a:gd name="connsiteY4" fmla="*/ 1426029 h 1643743"/>
              <a:gd name="connsiteX5" fmla="*/ 718457 w 718457"/>
              <a:gd name="connsiteY5" fmla="*/ 1643743 h 164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57" h="1643743">
                <a:moveTo>
                  <a:pt x="0" y="0"/>
                </a:moveTo>
                <a:cubicBezTo>
                  <a:pt x="283936" y="133350"/>
                  <a:pt x="567872" y="266700"/>
                  <a:pt x="587829" y="424543"/>
                </a:cubicBezTo>
                <a:cubicBezTo>
                  <a:pt x="607786" y="582386"/>
                  <a:pt x="205014" y="810987"/>
                  <a:pt x="119743" y="947058"/>
                </a:cubicBezTo>
                <a:cubicBezTo>
                  <a:pt x="34472" y="1083129"/>
                  <a:pt x="50800" y="1161144"/>
                  <a:pt x="76200" y="1240972"/>
                </a:cubicBezTo>
                <a:cubicBezTo>
                  <a:pt x="101600" y="1320800"/>
                  <a:pt x="165100" y="1358901"/>
                  <a:pt x="272143" y="1426029"/>
                </a:cubicBezTo>
                <a:cubicBezTo>
                  <a:pt x="379186" y="1493157"/>
                  <a:pt x="548821" y="1568450"/>
                  <a:pt x="718457" y="1643743"/>
                </a:cubicBezTo>
              </a:path>
            </a:pathLst>
          </a:custGeom>
          <a:noFill/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28062E-92F8-A2F0-B1C4-1A1056C6CCE7}"/>
              </a:ext>
            </a:extLst>
          </p:cNvPr>
          <p:cNvSpPr txBox="1"/>
          <p:nvPr/>
        </p:nvSpPr>
        <p:spPr>
          <a:xfrm>
            <a:off x="1066800" y="5533202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rgbClr val="7030A0"/>
                </a:solidFill>
              </a:rPr>
              <a:t>聚类精细度，算法收敛性，参数过拟合之间的权衡</a:t>
            </a:r>
          </a:p>
        </p:txBody>
      </p:sp>
    </p:spTree>
    <p:extLst>
      <p:ext uri="{BB962C8B-B14F-4D97-AF65-F5344CB8AC3E}">
        <p14:creationId xmlns:p14="http://schemas.microsoft.com/office/powerpoint/2010/main" val="30669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聚类的问题</a:t>
            </a:r>
            <a:endParaRPr lang="en-US" altLang="zh-CN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211336" y="2384459"/>
            <a:ext cx="3009905" cy="286975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数据的缩放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归一化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相似性描述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异常值影响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81570" y="494820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4695870" y="494820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4638720" y="483390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/>
          <p:nvPr/>
        </p:nvSpPr>
        <p:spPr>
          <a:xfrm>
            <a:off x="4867320" y="500535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4810170" y="489105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4695870" y="5062500"/>
            <a:ext cx="81000" cy="81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/>
        </p:nvSpPr>
        <p:spPr>
          <a:xfrm>
            <a:off x="4810170" y="4114800"/>
            <a:ext cx="81000" cy="81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581570" y="4057650"/>
            <a:ext cx="81000" cy="81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38720" y="4000500"/>
            <a:ext cx="81000" cy="81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753020" y="4000500"/>
            <a:ext cx="81000" cy="81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695870" y="4114800"/>
            <a:ext cx="81000" cy="81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47531" y="4000500"/>
            <a:ext cx="366750" cy="1143000"/>
            <a:chOff x="5593081" y="4191000"/>
            <a:chExt cx="489000" cy="1524000"/>
          </a:xfrm>
        </p:grpSpPr>
        <p:sp>
          <p:nvSpPr>
            <p:cNvPr id="19" name="椭圆 18"/>
            <p:cNvSpPr/>
            <p:nvPr/>
          </p:nvSpPr>
          <p:spPr>
            <a:xfrm>
              <a:off x="5593081" y="54546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745481" y="54546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5669281" y="53022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/>
            <p:nvPr/>
          </p:nvSpPr>
          <p:spPr>
            <a:xfrm>
              <a:off x="5974081" y="55308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/>
            <p:nvPr/>
          </p:nvSpPr>
          <p:spPr>
            <a:xfrm>
              <a:off x="5897881" y="53784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/>
            <p:cNvSpPr/>
            <p:nvPr/>
          </p:nvSpPr>
          <p:spPr>
            <a:xfrm>
              <a:off x="5745481" y="56070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97881" y="43434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593081" y="42672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669281" y="41910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821681" y="41910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745481" y="4343400"/>
              <a:ext cx="108000" cy="108000"/>
            </a:xfrm>
            <a:prstGeom prst="ellipse">
              <a:avLst/>
            </a:prstGeom>
            <a:solidFill>
              <a:srgbClr val="1966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</p:grpSp>
      <p:sp>
        <p:nvSpPr>
          <p:cNvPr id="30" name="十字星 29"/>
          <p:cNvSpPr/>
          <p:nvPr/>
        </p:nvSpPr>
        <p:spPr>
          <a:xfrm>
            <a:off x="6581821" y="2228850"/>
            <a:ext cx="194310" cy="285750"/>
          </a:xfrm>
          <a:prstGeom prst="star4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右箭头 30"/>
          <p:cNvSpPr/>
          <p:nvPr/>
        </p:nvSpPr>
        <p:spPr>
          <a:xfrm>
            <a:off x="5381671" y="4400550"/>
            <a:ext cx="628650" cy="17145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TextBox 39"/>
          <p:cNvSpPr txBox="1"/>
          <p:nvPr/>
        </p:nvSpPr>
        <p:spPr>
          <a:xfrm>
            <a:off x="5438821" y="2033551"/>
            <a:ext cx="651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350" dirty="0"/>
              <a:t>outlier</a:t>
            </a:r>
            <a:endParaRPr lang="zh-CN" altLang="en-US" sz="1350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010321" y="2262151"/>
            <a:ext cx="537210" cy="10957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286500" y="2114550"/>
            <a:ext cx="809670" cy="2314225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noFill/>
            </a:endParaRPr>
          </a:p>
        </p:txBody>
      </p:sp>
      <p:sp>
        <p:nvSpPr>
          <p:cNvPr id="35" name="TextBox 2"/>
          <p:cNvSpPr txBox="1"/>
          <p:nvPr/>
        </p:nvSpPr>
        <p:spPr>
          <a:xfrm>
            <a:off x="3381420" y="4352151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K=2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958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7.1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聚类技术介绍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点集是一种适合于聚类的数据集，每个点都是某空间下的对象。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在最一般的意义下，空间只是点的全集，也就是说数据集中的点从该集合中抽样而成。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rgbClr val="00B0F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欧氏空间下的点就是实数向量。而向量的分量通常称为所表示点的坐标。</a:t>
            </a:r>
            <a:endParaRPr lang="en-US" altLang="zh-CN" sz="2250" dirty="0">
              <a:solidFill>
                <a:srgbClr val="00B0F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buNone/>
            </a:pPr>
            <a:endParaRPr lang="en-US" altLang="zh-CN" sz="1875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7.1.1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点、空间和距离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4986" y="3978844"/>
            <a:ext cx="4134029" cy="20219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230110"/>
            <a:ext cx="1122579" cy="1114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410175"/>
            <a:ext cx="1785938" cy="10278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072" y="3715047"/>
            <a:ext cx="196453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7.1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聚类技术介绍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点集是一种适合于聚类的数据集，每个点都是某空间下的对象。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在最一般的意义下，空间只是点的全集，也就是说数据集中的点从该集合中抽样而成。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rgbClr val="00B0F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欧氏空间下的点就是实数向量。而向量的分量通常称为所表示点的坐标。</a:t>
            </a:r>
            <a:endParaRPr lang="en-US" altLang="zh-CN" sz="2250" dirty="0">
              <a:solidFill>
                <a:srgbClr val="00B0F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距离定义</a:t>
            </a:r>
            <a:endParaRPr lang="en-US" altLang="zh-CN" sz="2250" dirty="0">
              <a:solidFill>
                <a:schemeClr val="accent1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距离永远非负，只有点到自身的距离为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0;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距离具有对称性，在计算点之间的距离时考虑点的顺序无所谓先后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;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距离遵守三角不等式，即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y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的距离加上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y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z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的距离永远不低于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直接到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z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的距离。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buNone/>
            </a:pPr>
            <a:endParaRPr lang="en-US" altLang="zh-CN" sz="1875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7.1.1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点、空间和距离</a:t>
            </a:r>
          </a:p>
        </p:txBody>
      </p:sp>
    </p:spTree>
    <p:extLst>
      <p:ext uri="{BB962C8B-B14F-4D97-AF65-F5344CB8AC3E}">
        <p14:creationId xmlns:p14="http://schemas.microsoft.com/office/powerpoint/2010/main" val="140445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7.1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聚类技术介绍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sz="225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按照策略划分</a:t>
            </a:r>
            <a:endParaRPr lang="en-US" altLang="zh-CN" sz="2250" dirty="0">
              <a:solidFill>
                <a:schemeClr val="accent4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层次</a:t>
            </a:r>
            <a:r>
              <a:rPr lang="zh-CN" altLang="en-US" sz="21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算法。这类算法一开始将每个点都看成一个簇。簇与簇之间按照接近度</a:t>
            </a:r>
            <a:r>
              <a:rPr lang="en-US" altLang="zh-CN" sz="21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(closeness)</a:t>
            </a:r>
            <a:r>
              <a:rPr lang="zh-CN" altLang="en-US" sz="21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来组合，而接近度可以基于“接近”的不同含义采用不同的定义。当进一步的组合导致多个原因之一下的非期望结果时，上述组合过程结束。</a:t>
            </a:r>
            <a:endParaRPr lang="en-US" altLang="zh-CN" sz="2100" dirty="0">
              <a:solidFill>
                <a:schemeClr val="accent4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点分配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算法，即按照某个顺序依次考虑每个点，并将它分配到最适合的簇中。该过程通常都有一个短暂的初始簇估计阶段。一些变形算法允许临时的簇合并或分裂过程，或者当点为离群点</a:t>
            </a:r>
            <a:r>
              <a:rPr lang="en-US" altLang="zh-CN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(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离当前任何簇的距离都很远的点</a:t>
            </a:r>
            <a:r>
              <a:rPr lang="en-US" altLang="zh-CN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)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时允许不将该点分配到任何簇中。</a:t>
            </a:r>
            <a:endParaRPr lang="en-US" altLang="zh-CN" sz="210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7.1.2 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聚类策略</a:t>
            </a:r>
          </a:p>
        </p:txBody>
      </p:sp>
    </p:spTree>
    <p:extLst>
      <p:ext uri="{BB962C8B-B14F-4D97-AF65-F5344CB8AC3E}">
        <p14:creationId xmlns:p14="http://schemas.microsoft.com/office/powerpoint/2010/main" val="211223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7.1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聚类技术介绍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247650" y="4105650"/>
            <a:ext cx="8690611" cy="2218950"/>
          </a:xfrm>
        </p:spPr>
        <p:txBody>
          <a:bodyPr>
            <a:noAutofit/>
          </a:bodyPr>
          <a:lstStyle/>
          <a:p>
            <a:pPr marL="89154" indent="0">
              <a:buNone/>
            </a:pPr>
            <a:endParaRPr lang="en-US" altLang="zh-CN" sz="2250" dirty="0">
              <a:solidFill>
                <a:schemeClr val="accent4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维数灾难：高维欧氏空间和非欧空间下的点往往表现得和直觉不太一致，称之为维数灾难。</a:t>
            </a:r>
            <a:endParaRPr lang="en-US" altLang="zh-CN" sz="210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在高维空间下，几乎所有的点对之间的距离都差不多相等。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几乎任意的两个向量之间都是</a:t>
            </a:r>
            <a:r>
              <a:rPr lang="zh-CN" altLang="en-US" sz="2100" b="1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近似正交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的（两个向量内积为</a:t>
            </a:r>
            <a:r>
              <a:rPr lang="en-US" altLang="zh-CN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0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）。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7.1.2 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聚类策略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47650" y="3886200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7.1.3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维数灾难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28600" y="2219307"/>
            <a:ext cx="8915400" cy="1266844"/>
          </a:xfrm>
          <a:prstGeom prst="rect">
            <a:avLst/>
          </a:prstGeom>
        </p:spPr>
        <p:txBody>
          <a:bodyPr vert="horz" lIns="41148" tIns="6858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buNone/>
            </a:pPr>
            <a:r>
              <a:rPr lang="zh-CN" altLang="en-US" sz="225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其他分类方式</a:t>
            </a:r>
            <a:endParaRPr lang="en-US" altLang="zh-CN" sz="2250" dirty="0">
              <a:solidFill>
                <a:schemeClr val="accent4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是否在欧氏空间下聚类？</a:t>
            </a:r>
            <a:endParaRPr lang="en-US" altLang="zh-CN" sz="210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是否能在内存放下？是否需要硬盘存储？</a:t>
            </a:r>
            <a:endParaRPr lang="en-US" altLang="zh-CN" sz="210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10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28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任意层次聚类算法的工作流程如下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首先，每个点自己单独看成一个簇。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随着时间的推移，算法会通过合并两个小簇而形成一个大簇。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对于层次聚类算法，我们必须提前确定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: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簇如何表示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?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如何选择哪两个簇进行合并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?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簇合并何时结束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?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</p:spTree>
    <p:extLst>
      <p:ext uri="{BB962C8B-B14F-4D97-AF65-F5344CB8AC3E}">
        <p14:creationId xmlns:p14="http://schemas.microsoft.com/office/powerpoint/2010/main" val="1379548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7-2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343150"/>
            <a:ext cx="5086350" cy="32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7-2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24" y="2394763"/>
            <a:ext cx="5076376" cy="32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1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7-2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14600"/>
            <a:ext cx="4903232" cy="31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聚类</a:t>
            </a:r>
            <a:endParaRPr lang="zh-CN" altLang="en-US" dirty="0">
              <a:latin typeface="Cambria Math" panose="02040503050406030204" pitchFamily="18" charset="0"/>
              <a:ea typeface="方正卡通简体" panose="03000509000000000000" pitchFamily="65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01383" y="2014218"/>
            <a:ext cx="8928317" cy="380036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zh-CN" sz="3300" dirty="0">
                <a:solidFill>
                  <a:srgbClr val="00206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 </a:t>
            </a:r>
            <a:r>
              <a:rPr lang="en-US" altLang="zh-CN" sz="3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萝莉体 第二版" panose="02000500000000000000" pitchFamily="2" charset="-122"/>
              </a:rPr>
              <a:t>7.  </a:t>
            </a:r>
            <a:r>
              <a:rPr lang="zh-CN" altLang="zh-CN" sz="3300" dirty="0">
                <a:solidFill>
                  <a:srgbClr val="00206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聚类</a:t>
            </a:r>
          </a:p>
          <a:p>
            <a:pPr marL="89154" indent="0">
              <a:buNone/>
            </a:pPr>
            <a:r>
              <a:rPr lang="zh-CN" altLang="zh-CN" sz="3300" dirty="0">
                <a:solidFill>
                  <a:srgbClr val="0070C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（</a:t>
            </a:r>
            <a:r>
              <a:rPr lang="en-US" altLang="zh-CN" sz="33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萝莉体 第二版" panose="02000500000000000000" pitchFamily="2" charset="-122"/>
              </a:rPr>
              <a:t>1</a:t>
            </a:r>
            <a:r>
              <a:rPr lang="zh-CN" altLang="zh-CN" sz="3300" dirty="0">
                <a:solidFill>
                  <a:srgbClr val="0070C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）聚类基本概念和算法</a:t>
            </a:r>
            <a:r>
              <a:rPr lang="en-US" altLang="zh-CN" sz="3300" dirty="0">
                <a:solidFill>
                  <a:srgbClr val="0070C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   </a:t>
            </a:r>
            <a:endParaRPr lang="zh-CN" altLang="zh-CN" sz="3300" dirty="0">
              <a:solidFill>
                <a:srgbClr val="0070C0"/>
              </a:solidFill>
              <a:latin typeface="Cambria Math" panose="02040503050406030204" pitchFamily="18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marL="89154" indent="0">
              <a:buNone/>
            </a:pPr>
            <a:r>
              <a:rPr lang="zh-CN" altLang="zh-CN" sz="3300" dirty="0">
                <a:solidFill>
                  <a:srgbClr val="00B05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（</a:t>
            </a:r>
            <a:r>
              <a:rPr lang="en-US" altLang="zh-CN" sz="33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萝莉体 第二版" panose="02000500000000000000" pitchFamily="2" charset="-122"/>
              </a:rPr>
              <a:t>2</a:t>
            </a:r>
            <a:r>
              <a:rPr lang="zh-CN" altLang="zh-CN" sz="3300" dirty="0">
                <a:solidFill>
                  <a:srgbClr val="00B05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）流聚类和并行化</a:t>
            </a:r>
            <a:r>
              <a:rPr lang="en-US" altLang="zh-CN" sz="3300" dirty="0">
                <a:solidFill>
                  <a:srgbClr val="00B05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            </a:t>
            </a:r>
            <a:endParaRPr lang="zh-CN" altLang="zh-CN" sz="3300" dirty="0">
              <a:solidFill>
                <a:srgbClr val="00B050"/>
              </a:solidFill>
              <a:latin typeface="Cambria Math" panose="02040503050406030204" pitchFamily="18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marL="89154" indent="0">
              <a:buNone/>
            </a:pPr>
            <a:r>
              <a:rPr lang="zh-CN" altLang="zh-CN" sz="3300" dirty="0">
                <a:solidFill>
                  <a:srgbClr val="002060"/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教学基本要求：</a:t>
            </a:r>
            <a:r>
              <a:rPr lang="zh-CN" altLang="zh-CN" sz="3300" dirty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了解聚类基本算法、流聚类和并行化。</a:t>
            </a:r>
          </a:p>
          <a:p>
            <a:pPr marL="89154" indent="0" algn="just">
              <a:buNone/>
            </a:pPr>
            <a:endParaRPr lang="en-US" altLang="zh-CN" sz="2325" dirty="0">
              <a:solidFill>
                <a:srgbClr val="FF000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92981" y="1600200"/>
            <a:ext cx="8401050" cy="57378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教学大纲安排</a:t>
            </a:r>
          </a:p>
        </p:txBody>
      </p:sp>
    </p:spTree>
    <p:extLst>
      <p:ext uri="{BB962C8B-B14F-4D97-AF65-F5344CB8AC3E}">
        <p14:creationId xmlns:p14="http://schemas.microsoft.com/office/powerpoint/2010/main" val="266836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7-2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00281"/>
            <a:ext cx="500498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4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7-3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0600" y="4495800"/>
            <a:ext cx="6903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算法停止准则：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事先已知数据中的簇数目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在某个点时，如果现有簇的最佳合并会产生一个不恰当的簇时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只剩一个簇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1462"/>
            <a:ext cx="3429000" cy="24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7.2 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层次聚类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例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7-3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en-US" altLang="zh-CN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7.2.1</a:t>
            </a: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欧氏空间下的层次聚类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86200"/>
            <a:ext cx="7360411" cy="2543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9200" y="2819400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返回一个簇毫无意义。但是，我们可以返回反映所有点合并过程的树形表示。这种表示方式在很多应用中具有实际意义。</a:t>
            </a:r>
          </a:p>
        </p:txBody>
      </p:sp>
    </p:spTree>
    <p:extLst>
      <p:ext uri="{BB962C8B-B14F-4D97-AF65-F5344CB8AC3E}">
        <p14:creationId xmlns:p14="http://schemas.microsoft.com/office/powerpoint/2010/main" val="266891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8" name="Rectangle 28"/>
          <p:cNvSpPr>
            <a:spLocks noGrp="1" noChangeArrowheads="1"/>
          </p:cNvSpPr>
          <p:nvPr>
            <p:ph type="title"/>
          </p:nvPr>
        </p:nvSpPr>
        <p:spPr>
          <a:xfrm>
            <a:off x="228600" y="1676400"/>
            <a:ext cx="8229600" cy="987552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什么是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K-means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算法？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19" name="AutoShape 48"/>
          <p:cNvSpPr>
            <a:spLocks noChangeArrowheads="1"/>
          </p:cNvSpPr>
          <p:nvPr/>
        </p:nvSpPr>
        <p:spPr bwMode="gray">
          <a:xfrm>
            <a:off x="2107407" y="5128546"/>
            <a:ext cx="4845844" cy="766763"/>
          </a:xfrm>
          <a:prstGeom prst="roundRect">
            <a:avLst>
              <a:gd name="adj" fmla="val 50000"/>
            </a:avLst>
          </a:prstGeom>
          <a:solidFill>
            <a:srgbClr val="FEFEFE">
              <a:alpha val="92155"/>
            </a:srgbClr>
          </a:solidFill>
          <a:ln w="38100" algn="ctr">
            <a:solidFill>
              <a:srgbClr val="336699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ltGray">
          <a:xfrm>
            <a:off x="1571626" y="2878265"/>
            <a:ext cx="5860256" cy="6429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78824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EFEFE">
                <a:alpha val="70000"/>
              </a:srgbClr>
            </a:solidFill>
            <a:miter lim="800000"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9221" name="AutoShape 50"/>
          <p:cNvSpPr>
            <a:spLocks noChangeArrowheads="1"/>
          </p:cNvSpPr>
          <p:nvPr/>
        </p:nvSpPr>
        <p:spPr bwMode="invGray">
          <a:xfrm>
            <a:off x="2696766" y="4217717"/>
            <a:ext cx="3429000" cy="910829"/>
          </a:xfrm>
          <a:prstGeom prst="downArrow">
            <a:avLst>
              <a:gd name="adj1" fmla="val 49861"/>
              <a:gd name="adj2" fmla="val 53847"/>
            </a:avLst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0291" name="Rectangle 51"/>
          <p:cNvSpPr>
            <a:spLocks noChangeArrowheads="1"/>
          </p:cNvSpPr>
          <p:nvPr/>
        </p:nvSpPr>
        <p:spPr bwMode="invGray">
          <a:xfrm>
            <a:off x="1571626" y="3574780"/>
            <a:ext cx="5860256" cy="6429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shade val="78824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FEFEFE">
                <a:alpha val="70000"/>
              </a:srgbClr>
            </a:solidFill>
            <a:miter lim="800000"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10293" name="Rectangle 53"/>
          <p:cNvSpPr>
            <a:spLocks noChangeArrowheads="1"/>
          </p:cNvSpPr>
          <p:nvPr/>
        </p:nvSpPr>
        <p:spPr bwMode="black">
          <a:xfrm>
            <a:off x="2000250" y="2985422"/>
            <a:ext cx="4929188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Q1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：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K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是什么？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A1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：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k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是聚类算法当中类的个数。</a:t>
            </a:r>
            <a:endParaRPr lang="en-US" altLang="zh-CN" sz="1350" dirty="0">
              <a:solidFill>
                <a:srgbClr val="FEFEFE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9224" name="Rectangle 54"/>
          <p:cNvSpPr>
            <a:spLocks noChangeArrowheads="1"/>
          </p:cNvSpPr>
          <p:nvPr/>
        </p:nvSpPr>
        <p:spPr bwMode="gray">
          <a:xfrm>
            <a:off x="2482455" y="5182125"/>
            <a:ext cx="39635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Summary</a:t>
            </a:r>
            <a:r>
              <a:rPr lang="zh-CN" altLang="en-US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Kmeans</a:t>
            </a:r>
            <a:r>
              <a:rPr lang="zh-CN" altLang="en-US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是用均值算法把数据分成</a:t>
            </a:r>
            <a:r>
              <a:rPr lang="en-US" altLang="zh-CN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K</a:t>
            </a:r>
            <a:r>
              <a:rPr lang="zh-CN" altLang="en-US">
                <a:solidFill>
                  <a:srgbClr val="00669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个类的算法！</a:t>
            </a:r>
            <a:endParaRPr lang="en-US" altLang="zh-CN">
              <a:solidFill>
                <a:srgbClr val="00669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295" name="Rectangle 55"/>
          <p:cNvSpPr>
            <a:spLocks noChangeArrowheads="1"/>
          </p:cNvSpPr>
          <p:nvPr/>
        </p:nvSpPr>
        <p:spPr bwMode="black">
          <a:xfrm>
            <a:off x="2536033" y="3681937"/>
            <a:ext cx="3832622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 Q2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：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means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是什么？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A2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：</a:t>
            </a:r>
            <a:r>
              <a:rPr lang="en-US" altLang="zh-CN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means</a:t>
            </a:r>
            <a:r>
              <a:rPr lang="zh-CN" altLang="en-US" sz="1350" dirty="0">
                <a:solidFill>
                  <a:srgbClr val="FEFEFE"/>
                </a:solidFill>
                <a:latin typeface="Calibri" pitchFamily="34" charset="0"/>
                <a:ea typeface="宋体" charset="-122"/>
              </a:rPr>
              <a:t>是均值算法。</a:t>
            </a:r>
            <a:endParaRPr lang="en-US" altLang="zh-CN" sz="1350" dirty="0">
              <a:solidFill>
                <a:srgbClr val="FEFEFE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3074924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2" y="857251"/>
            <a:ext cx="6300788" cy="117871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Kmeans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算法详解（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）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267" name="TextBox 8"/>
          <p:cNvSpPr txBox="1">
            <a:spLocks noChangeArrowheads="1"/>
          </p:cNvSpPr>
          <p:nvPr/>
        </p:nvSpPr>
        <p:spPr bwMode="auto">
          <a:xfrm>
            <a:off x="2160985" y="3482579"/>
            <a:ext cx="45005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sz="2100">
              <a:ea typeface="宋体" panose="02010600030101010101" pitchFamily="2" charset="-122"/>
            </a:endParaRPr>
          </a:p>
        </p:txBody>
      </p:sp>
      <p:sp>
        <p:nvSpPr>
          <p:cNvPr id="11268" name="Rectangle 59"/>
          <p:cNvSpPr>
            <a:spLocks noChangeArrowheads="1"/>
          </p:cNvSpPr>
          <p:nvPr/>
        </p:nvSpPr>
        <p:spPr bwMode="auto">
          <a:xfrm>
            <a:off x="2053830" y="2732485"/>
            <a:ext cx="3525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D7181F"/>
              </a:buClr>
              <a:buFont typeface="Wingdings" panose="05000000000000000000" pitchFamily="2" charset="2"/>
              <a:buNone/>
            </a:pP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26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032" y="2303861"/>
            <a:ext cx="4046935" cy="3036094"/>
          </a:xfrm>
          <a:noFill/>
        </p:spPr>
      </p:pic>
      <p:cxnSp>
        <p:nvCxnSpPr>
          <p:cNvPr id="11270" name="直接箭头连接符 22"/>
          <p:cNvCxnSpPr>
            <a:cxnSpLocks noChangeShapeType="1"/>
          </p:cNvCxnSpPr>
          <p:nvPr/>
        </p:nvCxnSpPr>
        <p:spPr bwMode="auto">
          <a:xfrm rot="5400000" flipH="1" flipV="1">
            <a:off x="4973837" y="3348633"/>
            <a:ext cx="269081" cy="119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1" name="直接箭头连接符 24"/>
          <p:cNvCxnSpPr>
            <a:cxnSpLocks noChangeShapeType="1"/>
          </p:cNvCxnSpPr>
          <p:nvPr/>
        </p:nvCxnSpPr>
        <p:spPr bwMode="auto">
          <a:xfrm rot="16200000" flipV="1">
            <a:off x="4893470" y="3268267"/>
            <a:ext cx="321469" cy="10715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直接箭头连接符 26"/>
          <p:cNvCxnSpPr>
            <a:cxnSpLocks noChangeShapeType="1"/>
          </p:cNvCxnSpPr>
          <p:nvPr/>
        </p:nvCxnSpPr>
        <p:spPr bwMode="auto">
          <a:xfrm>
            <a:off x="5107781" y="3482578"/>
            <a:ext cx="696516" cy="642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3" name="右大括号 43"/>
          <p:cNvSpPr>
            <a:spLocks/>
          </p:cNvSpPr>
          <p:nvPr/>
        </p:nvSpPr>
        <p:spPr bwMode="auto">
          <a:xfrm>
            <a:off x="5107783" y="3214688"/>
            <a:ext cx="375047" cy="26789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1274" name="TextBox 44"/>
          <p:cNvSpPr txBox="1">
            <a:spLocks noChangeArrowheads="1"/>
          </p:cNvSpPr>
          <p:nvPr/>
        </p:nvSpPr>
        <p:spPr bwMode="auto">
          <a:xfrm>
            <a:off x="5482828" y="3214687"/>
            <a:ext cx="1071563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Min  of  three</a:t>
            </a:r>
          </a:p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due to  the EuclidDistance</a:t>
            </a:r>
            <a:endParaRPr lang="zh-CN" altLang="en-US" sz="675">
              <a:ea typeface="宋体" panose="02010600030101010101" pitchFamily="2" charset="-122"/>
            </a:endParaRPr>
          </a:p>
        </p:txBody>
      </p:sp>
      <p:sp>
        <p:nvSpPr>
          <p:cNvPr id="11275" name="AutoShape 58"/>
          <p:cNvSpPr>
            <a:spLocks noChangeArrowheads="1"/>
          </p:cNvSpPr>
          <p:nvPr/>
        </p:nvSpPr>
        <p:spPr bwMode="ltGray">
          <a:xfrm>
            <a:off x="3018236" y="1768080"/>
            <a:ext cx="3107531" cy="48220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1276" name="TextBox 47"/>
          <p:cNvSpPr txBox="1">
            <a:spLocks noChangeArrowheads="1"/>
          </p:cNvSpPr>
          <p:nvPr/>
        </p:nvSpPr>
        <p:spPr bwMode="auto">
          <a:xfrm>
            <a:off x="3125392" y="1821656"/>
            <a:ext cx="289321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350" dirty="0">
                <a:solidFill>
                  <a:srgbClr val="002060"/>
                </a:solidFill>
                <a:ea typeface="宋体" panose="02010600030101010101" pitchFamily="2" charset="-122"/>
              </a:rPr>
              <a:t>步骤一：选取</a:t>
            </a:r>
            <a:r>
              <a:rPr lang="en-US" altLang="zh-CN" sz="1350" dirty="0">
                <a:solidFill>
                  <a:srgbClr val="002060"/>
                </a:solidFill>
                <a:ea typeface="宋体" panose="02010600030101010101" pitchFamily="2" charset="-122"/>
              </a:rPr>
              <a:t>K</a:t>
            </a:r>
            <a:r>
              <a:rPr lang="zh-CN" altLang="en-US" sz="1350" dirty="0">
                <a:solidFill>
                  <a:srgbClr val="002060"/>
                </a:solidFill>
                <a:ea typeface="宋体" panose="02010600030101010101" pitchFamily="2" charset="-122"/>
              </a:rPr>
              <a:t>个点作为初始簇中心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22744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2" y="857251"/>
            <a:ext cx="6300788" cy="117871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Kmeans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算法详解（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）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267" name="TextBox 8"/>
          <p:cNvSpPr txBox="1">
            <a:spLocks noChangeArrowheads="1"/>
          </p:cNvSpPr>
          <p:nvPr/>
        </p:nvSpPr>
        <p:spPr bwMode="auto">
          <a:xfrm>
            <a:off x="2160985" y="3482579"/>
            <a:ext cx="45005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sz="2100">
              <a:ea typeface="宋体" panose="02010600030101010101" pitchFamily="2" charset="-122"/>
            </a:endParaRPr>
          </a:p>
        </p:txBody>
      </p:sp>
      <p:sp>
        <p:nvSpPr>
          <p:cNvPr id="11268" name="Rectangle 59"/>
          <p:cNvSpPr>
            <a:spLocks noChangeArrowheads="1"/>
          </p:cNvSpPr>
          <p:nvPr/>
        </p:nvSpPr>
        <p:spPr bwMode="auto">
          <a:xfrm>
            <a:off x="2053830" y="2732485"/>
            <a:ext cx="3525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D7181F"/>
              </a:buClr>
              <a:buFont typeface="Wingdings" panose="05000000000000000000" pitchFamily="2" charset="2"/>
              <a:buNone/>
            </a:pP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26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032" y="2303861"/>
            <a:ext cx="4046935" cy="3036094"/>
          </a:xfrm>
          <a:noFill/>
        </p:spPr>
      </p:pic>
      <p:cxnSp>
        <p:nvCxnSpPr>
          <p:cNvPr id="11270" name="直接箭头连接符 22"/>
          <p:cNvCxnSpPr>
            <a:cxnSpLocks noChangeShapeType="1"/>
          </p:cNvCxnSpPr>
          <p:nvPr/>
        </p:nvCxnSpPr>
        <p:spPr bwMode="auto">
          <a:xfrm rot="5400000" flipH="1" flipV="1">
            <a:off x="4973837" y="3348633"/>
            <a:ext cx="269081" cy="119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1" name="直接箭头连接符 24"/>
          <p:cNvCxnSpPr>
            <a:cxnSpLocks noChangeShapeType="1"/>
          </p:cNvCxnSpPr>
          <p:nvPr/>
        </p:nvCxnSpPr>
        <p:spPr bwMode="auto">
          <a:xfrm rot="16200000" flipV="1">
            <a:off x="4893470" y="3268267"/>
            <a:ext cx="321469" cy="10715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直接箭头连接符 26"/>
          <p:cNvCxnSpPr>
            <a:cxnSpLocks noChangeShapeType="1"/>
          </p:cNvCxnSpPr>
          <p:nvPr/>
        </p:nvCxnSpPr>
        <p:spPr bwMode="auto">
          <a:xfrm>
            <a:off x="5107781" y="3482578"/>
            <a:ext cx="696516" cy="642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3" name="右大括号 43"/>
          <p:cNvSpPr>
            <a:spLocks/>
          </p:cNvSpPr>
          <p:nvPr/>
        </p:nvSpPr>
        <p:spPr bwMode="auto">
          <a:xfrm>
            <a:off x="5107783" y="3214688"/>
            <a:ext cx="375047" cy="26789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1274" name="TextBox 44"/>
          <p:cNvSpPr txBox="1">
            <a:spLocks noChangeArrowheads="1"/>
          </p:cNvSpPr>
          <p:nvPr/>
        </p:nvSpPr>
        <p:spPr bwMode="auto">
          <a:xfrm>
            <a:off x="5482828" y="3214687"/>
            <a:ext cx="1071563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Min  of  three</a:t>
            </a:r>
          </a:p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due to  the EuclidDistance</a:t>
            </a:r>
            <a:endParaRPr lang="zh-CN" altLang="en-US" sz="675">
              <a:ea typeface="宋体" panose="02010600030101010101" pitchFamily="2" charset="-122"/>
            </a:endParaRPr>
          </a:p>
        </p:txBody>
      </p:sp>
      <p:sp>
        <p:nvSpPr>
          <p:cNvPr id="11275" name="AutoShape 58"/>
          <p:cNvSpPr>
            <a:spLocks noChangeArrowheads="1"/>
          </p:cNvSpPr>
          <p:nvPr/>
        </p:nvSpPr>
        <p:spPr bwMode="ltGray">
          <a:xfrm>
            <a:off x="3018236" y="1768080"/>
            <a:ext cx="3107531" cy="48220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1276" name="TextBox 47"/>
          <p:cNvSpPr txBox="1">
            <a:spLocks noChangeArrowheads="1"/>
          </p:cNvSpPr>
          <p:nvPr/>
        </p:nvSpPr>
        <p:spPr bwMode="auto">
          <a:xfrm>
            <a:off x="3125392" y="1821656"/>
            <a:ext cx="289321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350" dirty="0">
                <a:solidFill>
                  <a:srgbClr val="002060"/>
                </a:solidFill>
                <a:ea typeface="宋体" panose="02010600030101010101" pitchFamily="2" charset="-122"/>
              </a:rPr>
              <a:t>步骤二：把每个点划分进相应的簇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219295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2" y="857251"/>
            <a:ext cx="6300788" cy="117871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Kmeans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算法详解（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）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291" name="TextBox 8"/>
          <p:cNvSpPr txBox="1">
            <a:spLocks noChangeArrowheads="1"/>
          </p:cNvSpPr>
          <p:nvPr/>
        </p:nvSpPr>
        <p:spPr bwMode="auto">
          <a:xfrm>
            <a:off x="2160985" y="3482579"/>
            <a:ext cx="45005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sz="2100">
              <a:ea typeface="宋体" panose="02010600030101010101" pitchFamily="2" charset="-122"/>
            </a:endParaRPr>
          </a:p>
        </p:txBody>
      </p:sp>
      <p:sp>
        <p:nvSpPr>
          <p:cNvPr id="12292" name="Rectangle 59"/>
          <p:cNvSpPr>
            <a:spLocks noChangeArrowheads="1"/>
          </p:cNvSpPr>
          <p:nvPr/>
        </p:nvSpPr>
        <p:spPr bwMode="auto">
          <a:xfrm>
            <a:off x="2053830" y="2732485"/>
            <a:ext cx="3525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D7181F"/>
              </a:buClr>
              <a:buFont typeface="Wingdings" panose="05000000000000000000" pitchFamily="2" charset="2"/>
              <a:buNone/>
            </a:pP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293" name="TextBox 44"/>
          <p:cNvSpPr txBox="1">
            <a:spLocks noChangeArrowheads="1"/>
          </p:cNvSpPr>
          <p:nvPr/>
        </p:nvSpPr>
        <p:spPr bwMode="auto">
          <a:xfrm>
            <a:off x="5482828" y="3214687"/>
            <a:ext cx="1071563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Min  of  three</a:t>
            </a:r>
          </a:p>
          <a:p>
            <a:pPr eaLnBrk="1" hangingPunct="1"/>
            <a:r>
              <a:rPr lang="en-US" altLang="zh-CN" sz="675">
                <a:ea typeface="宋体" panose="02010600030101010101" pitchFamily="2" charset="-122"/>
              </a:rPr>
              <a:t>due to  the EuclidDistance</a:t>
            </a:r>
            <a:endParaRPr lang="zh-CN" altLang="en-US" sz="675">
              <a:ea typeface="宋体" panose="02010600030101010101" pitchFamily="2" charset="-122"/>
            </a:endParaRPr>
          </a:p>
        </p:txBody>
      </p:sp>
      <p:sp>
        <p:nvSpPr>
          <p:cNvPr id="12294" name="AutoShape 58"/>
          <p:cNvSpPr>
            <a:spLocks noChangeArrowheads="1"/>
          </p:cNvSpPr>
          <p:nvPr/>
        </p:nvSpPr>
        <p:spPr bwMode="ltGray">
          <a:xfrm>
            <a:off x="3071814" y="1875235"/>
            <a:ext cx="3107531" cy="4286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2295" name="TextBox 47"/>
          <p:cNvSpPr txBox="1">
            <a:spLocks noChangeArrowheads="1"/>
          </p:cNvSpPr>
          <p:nvPr/>
        </p:nvSpPr>
        <p:spPr bwMode="auto">
          <a:xfrm>
            <a:off x="3339705" y="1928813"/>
            <a:ext cx="26789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02060"/>
                </a:solidFill>
                <a:ea typeface="宋体" panose="02010600030101010101" pitchFamily="2" charset="-122"/>
              </a:rPr>
              <a:t>步骤三：重新计算中心点</a:t>
            </a:r>
          </a:p>
        </p:txBody>
      </p:sp>
      <p:pic>
        <p:nvPicPr>
          <p:cNvPr id="1229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3188" y="2411016"/>
            <a:ext cx="4000500" cy="3000375"/>
          </a:xfrm>
          <a:noFill/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1717266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2" y="857251"/>
            <a:ext cx="6300788" cy="117871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Kmeans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算法详解（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）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15" name="TextBox 8"/>
          <p:cNvSpPr txBox="1">
            <a:spLocks noChangeArrowheads="1"/>
          </p:cNvSpPr>
          <p:nvPr/>
        </p:nvSpPr>
        <p:spPr bwMode="auto">
          <a:xfrm>
            <a:off x="2160985" y="3482579"/>
            <a:ext cx="45005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sz="2100">
              <a:ea typeface="宋体" panose="02010600030101010101" pitchFamily="2" charset="-122"/>
            </a:endParaRPr>
          </a:p>
        </p:txBody>
      </p:sp>
      <p:sp>
        <p:nvSpPr>
          <p:cNvPr id="13316" name="Rectangle 59"/>
          <p:cNvSpPr>
            <a:spLocks noChangeArrowheads="1"/>
          </p:cNvSpPr>
          <p:nvPr/>
        </p:nvSpPr>
        <p:spPr bwMode="auto">
          <a:xfrm>
            <a:off x="2053830" y="2732485"/>
            <a:ext cx="3525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D7181F"/>
              </a:buClr>
              <a:buFont typeface="Wingdings" panose="05000000000000000000" pitchFamily="2" charset="2"/>
              <a:buNone/>
            </a:pP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17" name="AutoShape 58"/>
          <p:cNvSpPr>
            <a:spLocks noChangeArrowheads="1"/>
          </p:cNvSpPr>
          <p:nvPr/>
        </p:nvSpPr>
        <p:spPr bwMode="ltGray">
          <a:xfrm>
            <a:off x="3071814" y="1875235"/>
            <a:ext cx="3107531" cy="4286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3318" name="TextBox 47"/>
          <p:cNvSpPr txBox="1">
            <a:spLocks noChangeArrowheads="1"/>
          </p:cNvSpPr>
          <p:nvPr/>
        </p:nvSpPr>
        <p:spPr bwMode="auto">
          <a:xfrm>
            <a:off x="3339705" y="1928812"/>
            <a:ext cx="26789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 dirty="0">
                <a:solidFill>
                  <a:srgbClr val="002060"/>
                </a:solidFill>
                <a:ea typeface="宋体" panose="02010600030101010101" pitchFamily="2" charset="-122"/>
              </a:rPr>
              <a:t>步骤四：迭代计算中心点</a:t>
            </a:r>
          </a:p>
        </p:txBody>
      </p:sp>
      <p:pic>
        <p:nvPicPr>
          <p:cNvPr id="133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6766" y="2411016"/>
            <a:ext cx="4000500" cy="3000375"/>
          </a:xfrm>
          <a:noFill/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246192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2" y="857251"/>
            <a:ext cx="6300788" cy="117871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>
                <a:ea typeface="宋体" pitchFamily="2" charset="-122"/>
              </a:rPr>
              <a:t>Kmeans</a:t>
            </a:r>
            <a:r>
              <a:rPr lang="zh-CN" altLang="en-US" dirty="0">
                <a:ea typeface="宋体" pitchFamily="2" charset="-122"/>
              </a:rPr>
              <a:t>算法详解（</a:t>
            </a:r>
            <a:r>
              <a:rPr lang="en-US" altLang="zh-CN" dirty="0">
                <a:ea typeface="宋体" pitchFamily="2" charset="-122"/>
              </a:rPr>
              <a:t>5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160985" y="3482579"/>
            <a:ext cx="45005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sz="2100">
              <a:ea typeface="宋体" panose="02010600030101010101" pitchFamily="2" charset="-122"/>
            </a:endParaRPr>
          </a:p>
        </p:txBody>
      </p:sp>
      <p:sp>
        <p:nvSpPr>
          <p:cNvPr id="14340" name="Rectangle 59"/>
          <p:cNvSpPr>
            <a:spLocks noChangeArrowheads="1"/>
          </p:cNvSpPr>
          <p:nvPr/>
        </p:nvSpPr>
        <p:spPr bwMode="auto">
          <a:xfrm>
            <a:off x="2053830" y="2732485"/>
            <a:ext cx="352544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D7181F"/>
              </a:buClr>
              <a:buFont typeface="Wingdings" panose="05000000000000000000" pitchFamily="2" charset="2"/>
              <a:buNone/>
            </a:pP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1" name="AutoShape 58"/>
          <p:cNvSpPr>
            <a:spLocks noChangeArrowheads="1"/>
          </p:cNvSpPr>
          <p:nvPr/>
        </p:nvSpPr>
        <p:spPr bwMode="ltGray">
          <a:xfrm>
            <a:off x="3071814" y="1875235"/>
            <a:ext cx="3107531" cy="4286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4342" name="TextBox 47"/>
          <p:cNvSpPr txBox="1">
            <a:spLocks noChangeArrowheads="1"/>
          </p:cNvSpPr>
          <p:nvPr/>
        </p:nvSpPr>
        <p:spPr bwMode="auto">
          <a:xfrm>
            <a:off x="3339705" y="1928812"/>
            <a:ext cx="26789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 dirty="0">
                <a:solidFill>
                  <a:srgbClr val="002060"/>
                </a:solidFill>
                <a:ea typeface="宋体" panose="02010600030101010101" pitchFamily="2" charset="-122"/>
              </a:rPr>
              <a:t>步骤五：收敛</a:t>
            </a:r>
          </a:p>
        </p:txBody>
      </p:sp>
      <p:pic>
        <p:nvPicPr>
          <p:cNvPr id="143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2696766" y="2411017"/>
            <a:ext cx="4046934" cy="303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609359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14536"/>
            <a:ext cx="8229600" cy="987552"/>
          </a:xfrm>
        </p:spPr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ea typeface="宋体" pitchFamily="2" charset="-122"/>
              </a:rPr>
              <a:t>Kmeans</a:t>
            </a:r>
            <a:r>
              <a:rPr lang="zh-CN" altLang="en-US" dirty="0">
                <a:solidFill>
                  <a:schemeClr val="tx1"/>
                </a:solidFill>
                <a:ea typeface="宋体" pitchFamily="2" charset="-122"/>
              </a:rPr>
              <a:t>算法流程</a:t>
            </a:r>
          </a:p>
        </p:txBody>
      </p:sp>
      <p:sp>
        <p:nvSpPr>
          <p:cNvPr id="15363" name="AutoShape 58"/>
          <p:cNvSpPr>
            <a:spLocks noChangeArrowheads="1"/>
          </p:cNvSpPr>
          <p:nvPr/>
        </p:nvSpPr>
        <p:spPr bwMode="ltGray">
          <a:xfrm>
            <a:off x="2349104" y="2515792"/>
            <a:ext cx="4393406" cy="396478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2743200" y="2743200"/>
            <a:ext cx="3643313" cy="319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zh-CN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从数据中随机抽取k个点作为初始聚类的中心，由这个中心代表各个聚类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zh-CN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计算数据中所有的点到这k个点的距离，将点归到离其最近的聚类里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zh-CN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调整聚类中心，即将聚类的中心移动到聚类的几何中心（即平均值）处，也就是k-means中的mean的含义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zh-CN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重复第2</a:t>
            </a:r>
            <a:r>
              <a:rPr lang="zh-CN" altLang="en-US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、</a:t>
            </a:r>
            <a:r>
              <a:rPr lang="en-US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zh-CN" altLang="zh-CN" sz="2100" b="0" dirty="0">
                <a:solidFill>
                  <a:srgbClr val="002060"/>
                </a:solidFill>
                <a:latin typeface="Cambria Math" panose="02040503050406030204" pitchFamily="18" charset="0"/>
                <a:ea typeface="方正卡通简体" panose="03000509000000000000" pitchFamily="65" charset="-122"/>
              </a:rPr>
              <a:t>步直到聚类的中心不再移动，此时算法收敛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421839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聚类：从数据中分成若干组：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每一组在群里很相似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不同组的相似很小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无监督学习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无标签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数据驱动</a:t>
            </a:r>
            <a:endParaRPr lang="en-US" altLang="zh-CN" sz="1575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什么是聚类分析？</a:t>
            </a: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171950" y="5656659"/>
            <a:ext cx="4457700" cy="119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 rot="5400000" flipH="1" flipV="1">
            <a:off x="2485727" y="3971627"/>
            <a:ext cx="3371255" cy="119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6114455" y="3371850"/>
            <a:ext cx="114300" cy="1143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714405" y="3086100"/>
            <a:ext cx="114300" cy="1143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43005" y="3200400"/>
            <a:ext cx="114300" cy="1143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28705" y="3429000"/>
            <a:ext cx="114300" cy="1143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171605" y="3086100"/>
            <a:ext cx="114300" cy="1143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57205" y="5086350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857155" y="4800600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85755" y="4914900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971455" y="5143500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14355" y="4800600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428905" y="4686300"/>
            <a:ext cx="114300" cy="114300"/>
          </a:xfrm>
          <a:prstGeom prst="ellipse">
            <a:avLst/>
          </a:prstGeom>
          <a:solidFill>
            <a:srgbClr val="8AB900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028855" y="4400550"/>
            <a:ext cx="114300" cy="114300"/>
          </a:xfrm>
          <a:prstGeom prst="ellipse">
            <a:avLst/>
          </a:prstGeom>
          <a:solidFill>
            <a:srgbClr val="8AB900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257455" y="4514850"/>
            <a:ext cx="114300" cy="114300"/>
          </a:xfrm>
          <a:prstGeom prst="ellipse">
            <a:avLst/>
          </a:prstGeom>
          <a:solidFill>
            <a:srgbClr val="8AB900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143155" y="4743450"/>
            <a:ext cx="114300" cy="114300"/>
          </a:xfrm>
          <a:prstGeom prst="ellipse">
            <a:avLst/>
          </a:prstGeom>
          <a:solidFill>
            <a:srgbClr val="8AB900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486055" y="4400550"/>
            <a:ext cx="114300" cy="114300"/>
          </a:xfrm>
          <a:prstGeom prst="ellipse">
            <a:avLst/>
          </a:prstGeom>
          <a:solidFill>
            <a:srgbClr val="8AB900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371505" y="2686050"/>
            <a:ext cx="1200150" cy="1257300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14255" y="4343400"/>
            <a:ext cx="1200150" cy="12573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743105" y="4057650"/>
            <a:ext cx="1200150" cy="1257300"/>
          </a:xfrm>
          <a:prstGeom prst="ellipse">
            <a:avLst/>
          </a:prstGeom>
          <a:noFill/>
          <a:ln w="25400" cap="flat" cmpd="sng" algn="ctr">
            <a:solidFill>
              <a:srgbClr val="92D050"/>
            </a:solidFill>
            <a:prstDash val="dash"/>
          </a:ln>
          <a:effectLst/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6200000" flipH="1">
            <a:off x="4862596" y="4992256"/>
            <a:ext cx="245339" cy="7388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33" name="直接箭头连接符 32"/>
          <p:cNvCxnSpPr>
            <a:stCxn id="23" idx="4"/>
            <a:endCxn id="19" idx="0"/>
          </p:cNvCxnSpPr>
          <p:nvPr/>
        </p:nvCxnSpPr>
        <p:spPr>
          <a:xfrm rot="5400000">
            <a:off x="5257205" y="4972050"/>
            <a:ext cx="171450" cy="5715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34" name="直接箭头连接符 33"/>
          <p:cNvCxnSpPr>
            <a:stCxn id="29" idx="5"/>
            <a:endCxn id="31" idx="1"/>
          </p:cNvCxnSpPr>
          <p:nvPr/>
        </p:nvCxnSpPr>
        <p:spPr>
          <a:xfrm rot="16200000" flipH="1">
            <a:off x="6416102" y="3739017"/>
            <a:ext cx="482555" cy="522966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35" name="TextBox 2"/>
          <p:cNvSpPr txBox="1"/>
          <p:nvPr/>
        </p:nvSpPr>
        <p:spPr>
          <a:xfrm>
            <a:off x="6557117" y="3746585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13F71"/>
                </a:solidFill>
                <a:latin typeface="Arial" charset="0"/>
              </a:rPr>
              <a:t>Inter-Cluster</a:t>
            </a:r>
            <a:endParaRPr lang="zh-CN" altLang="en-US" sz="12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36" name="TextBox 28"/>
          <p:cNvSpPr txBox="1"/>
          <p:nvPr/>
        </p:nvSpPr>
        <p:spPr>
          <a:xfrm>
            <a:off x="4628555" y="4493033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13F71"/>
                </a:solidFill>
                <a:latin typeface="Arial" charset="0"/>
              </a:rPr>
              <a:t>Intra-Cluster</a:t>
            </a:r>
            <a:endParaRPr lang="zh-CN" altLang="en-US" sz="1200" dirty="0">
              <a:solidFill>
                <a:srgbClr val="113F7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4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Rectangle 46"/>
          <p:cNvSpPr>
            <a:spLocks noGrp="1" noChangeArrowheads="1"/>
          </p:cNvSpPr>
          <p:nvPr>
            <p:ph type="title"/>
          </p:nvPr>
        </p:nvSpPr>
        <p:spPr>
          <a:xfrm>
            <a:off x="453338" y="1186267"/>
            <a:ext cx="8229600" cy="98755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a typeface="宋体" charset="-122"/>
              </a:rPr>
              <a:t>决定性因素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387" name="Freeform 47"/>
          <p:cNvSpPr>
            <a:spLocks/>
          </p:cNvSpPr>
          <p:nvPr/>
        </p:nvSpPr>
        <p:spPr bwMode="gray">
          <a:xfrm>
            <a:off x="1774031" y="2286000"/>
            <a:ext cx="2744391" cy="1409700"/>
          </a:xfrm>
          <a:custGeom>
            <a:avLst/>
            <a:gdLst>
              <a:gd name="T0" fmla="*/ 2147483647 w 2305"/>
              <a:gd name="T1" fmla="*/ 2147483647 h 1184"/>
              <a:gd name="T2" fmla="*/ 2147483647 w 2305"/>
              <a:gd name="T3" fmla="*/ 2147483647 h 1184"/>
              <a:gd name="T4" fmla="*/ 2147483647 w 2305"/>
              <a:gd name="T5" fmla="*/ 2147483647 h 1184"/>
              <a:gd name="T6" fmla="*/ 0 w 2305"/>
              <a:gd name="T7" fmla="*/ 2147483647 h 1184"/>
              <a:gd name="T8" fmla="*/ 0 w 2305"/>
              <a:gd name="T9" fmla="*/ 2147483647 h 1184"/>
              <a:gd name="T10" fmla="*/ 2147483647 w 2305"/>
              <a:gd name="T11" fmla="*/ 0 h 1184"/>
              <a:gd name="T12" fmla="*/ 2147483647 w 2305"/>
              <a:gd name="T13" fmla="*/ 2147483647 h 11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05"/>
              <a:gd name="T22" fmla="*/ 0 h 1184"/>
              <a:gd name="T23" fmla="*/ 2305 w 2305"/>
              <a:gd name="T24" fmla="*/ 1184 h 11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05" h="1184">
                <a:moveTo>
                  <a:pt x="2304" y="691"/>
                </a:moveTo>
                <a:cubicBezTo>
                  <a:pt x="2183" y="700"/>
                  <a:pt x="2056" y="766"/>
                  <a:pt x="1991" y="833"/>
                </a:cubicBezTo>
                <a:cubicBezTo>
                  <a:pt x="1926" y="900"/>
                  <a:pt x="1835" y="1007"/>
                  <a:pt x="1817" y="1184"/>
                </a:cubicBezTo>
                <a:lnTo>
                  <a:pt x="0" y="1184"/>
                </a:lnTo>
                <a:lnTo>
                  <a:pt x="0" y="1"/>
                </a:lnTo>
                <a:lnTo>
                  <a:pt x="2305" y="0"/>
                </a:lnTo>
                <a:lnTo>
                  <a:pt x="2304" y="691"/>
                </a:lnTo>
                <a:close/>
              </a:path>
            </a:pathLst>
          </a:custGeom>
          <a:solidFill>
            <a:schemeClr val="accent2">
              <a:alpha val="14902"/>
            </a:schemeClr>
          </a:solidFill>
          <a:ln w="9525">
            <a:miter lim="800000"/>
            <a:headEnd/>
            <a:tailEnd/>
          </a:ln>
          <a:scene3d>
            <a:camera prst="legacyPerspectiveFron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chemeClr val="accent2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gray">
          <a:xfrm>
            <a:off x="1774031" y="2375299"/>
            <a:ext cx="2739629" cy="316706"/>
          </a:xfrm>
          <a:prstGeom prst="rect">
            <a:avLst/>
          </a:prstGeom>
          <a:gradFill rotWithShape="1">
            <a:gsLst>
              <a:gs pos="0">
                <a:schemeClr val="accent2">
                  <a:alpha val="80000"/>
                </a:schemeClr>
              </a:gs>
              <a:gs pos="50000">
                <a:schemeClr val="accent2">
                  <a:gamma/>
                  <a:shade val="89020"/>
                  <a:invGamma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16389" name="Freeform 49"/>
          <p:cNvSpPr>
            <a:spLocks/>
          </p:cNvSpPr>
          <p:nvPr/>
        </p:nvSpPr>
        <p:spPr bwMode="gray">
          <a:xfrm>
            <a:off x="4625580" y="2288381"/>
            <a:ext cx="2744390" cy="1409700"/>
          </a:xfrm>
          <a:custGeom>
            <a:avLst/>
            <a:gdLst>
              <a:gd name="T0" fmla="*/ 2147483647 w 2305"/>
              <a:gd name="T1" fmla="*/ 2147483647 h 1184"/>
              <a:gd name="T2" fmla="*/ 2147483647 w 2305"/>
              <a:gd name="T3" fmla="*/ 2147483647 h 1184"/>
              <a:gd name="T4" fmla="*/ 2147483647 w 2305"/>
              <a:gd name="T5" fmla="*/ 2147483647 h 1184"/>
              <a:gd name="T6" fmla="*/ 2147483647 w 2305"/>
              <a:gd name="T7" fmla="*/ 2147483647 h 1184"/>
              <a:gd name="T8" fmla="*/ 2147483647 w 2305"/>
              <a:gd name="T9" fmla="*/ 2147483647 h 1184"/>
              <a:gd name="T10" fmla="*/ 0 w 2305"/>
              <a:gd name="T11" fmla="*/ 0 h 1184"/>
              <a:gd name="T12" fmla="*/ 2147483647 w 2305"/>
              <a:gd name="T13" fmla="*/ 2147483647 h 11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05"/>
              <a:gd name="T22" fmla="*/ 0 h 1184"/>
              <a:gd name="T23" fmla="*/ 2305 w 2305"/>
              <a:gd name="T24" fmla="*/ 1184 h 11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05" h="1184">
                <a:moveTo>
                  <a:pt x="1" y="691"/>
                </a:moveTo>
                <a:cubicBezTo>
                  <a:pt x="122" y="700"/>
                  <a:pt x="249" y="766"/>
                  <a:pt x="314" y="833"/>
                </a:cubicBezTo>
                <a:cubicBezTo>
                  <a:pt x="379" y="900"/>
                  <a:pt x="463" y="1005"/>
                  <a:pt x="481" y="1182"/>
                </a:cubicBezTo>
                <a:lnTo>
                  <a:pt x="2305" y="1184"/>
                </a:lnTo>
                <a:lnTo>
                  <a:pt x="2305" y="1"/>
                </a:lnTo>
                <a:lnTo>
                  <a:pt x="0" y="0"/>
                </a:lnTo>
                <a:lnTo>
                  <a:pt x="1" y="691"/>
                </a:lnTo>
                <a:close/>
              </a:path>
            </a:pathLst>
          </a:custGeom>
          <a:solidFill>
            <a:schemeClr val="folHlink">
              <a:alpha val="14902"/>
            </a:schemeClr>
          </a:solidFill>
          <a:ln w="9525">
            <a:miter lim="800000"/>
            <a:headEnd/>
            <a:tailEnd/>
          </a:ln>
          <a:scene3d>
            <a:camera prst="legacyPerspectiveFron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chemeClr val="fol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3362" name="Rectangle 50"/>
          <p:cNvSpPr>
            <a:spLocks noChangeArrowheads="1"/>
          </p:cNvSpPr>
          <p:nvPr/>
        </p:nvSpPr>
        <p:spPr bwMode="ltGray">
          <a:xfrm flipH="1">
            <a:off x="4619625" y="2377680"/>
            <a:ext cx="2747963" cy="316706"/>
          </a:xfrm>
          <a:prstGeom prst="rect">
            <a:avLst/>
          </a:prstGeom>
          <a:gradFill rotWithShape="1">
            <a:gsLst>
              <a:gs pos="0">
                <a:schemeClr val="folHlink">
                  <a:alpha val="80000"/>
                </a:schemeClr>
              </a:gs>
              <a:gs pos="50000">
                <a:schemeClr val="folHlink">
                  <a:gamma/>
                  <a:shade val="89020"/>
                  <a:invGamma/>
                </a:schemeClr>
              </a:gs>
              <a:gs pos="100000">
                <a:schemeClr val="folHlink">
                  <a:alpha val="80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16391" name="Freeform 51"/>
          <p:cNvSpPr>
            <a:spLocks/>
          </p:cNvSpPr>
          <p:nvPr/>
        </p:nvSpPr>
        <p:spPr bwMode="blackGray">
          <a:xfrm>
            <a:off x="1771650" y="3793331"/>
            <a:ext cx="2744391" cy="1409700"/>
          </a:xfrm>
          <a:custGeom>
            <a:avLst/>
            <a:gdLst>
              <a:gd name="T0" fmla="*/ 2147483647 w 2305"/>
              <a:gd name="T1" fmla="*/ 2147483647 h 1184"/>
              <a:gd name="T2" fmla="*/ 2147483647 w 2305"/>
              <a:gd name="T3" fmla="*/ 2147483647 h 1184"/>
              <a:gd name="T4" fmla="*/ 2147483647 w 2305"/>
              <a:gd name="T5" fmla="*/ 2147483647 h 1184"/>
              <a:gd name="T6" fmla="*/ 0 w 2305"/>
              <a:gd name="T7" fmla="*/ 0 h 1184"/>
              <a:gd name="T8" fmla="*/ 0 w 2305"/>
              <a:gd name="T9" fmla="*/ 2147483647 h 1184"/>
              <a:gd name="T10" fmla="*/ 2147483647 w 2305"/>
              <a:gd name="T11" fmla="*/ 2147483647 h 1184"/>
              <a:gd name="T12" fmla="*/ 2147483647 w 2305"/>
              <a:gd name="T13" fmla="*/ 2147483647 h 11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05"/>
              <a:gd name="T22" fmla="*/ 0 h 1184"/>
              <a:gd name="T23" fmla="*/ 2305 w 2305"/>
              <a:gd name="T24" fmla="*/ 1184 h 118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05" h="1184">
                <a:moveTo>
                  <a:pt x="2304" y="493"/>
                </a:moveTo>
                <a:cubicBezTo>
                  <a:pt x="2183" y="484"/>
                  <a:pt x="2056" y="418"/>
                  <a:pt x="1991" y="351"/>
                </a:cubicBezTo>
                <a:cubicBezTo>
                  <a:pt x="1926" y="284"/>
                  <a:pt x="1831" y="178"/>
                  <a:pt x="1813" y="1"/>
                </a:cubicBezTo>
                <a:lnTo>
                  <a:pt x="0" y="0"/>
                </a:lnTo>
                <a:lnTo>
                  <a:pt x="0" y="1183"/>
                </a:lnTo>
                <a:lnTo>
                  <a:pt x="2305" y="1184"/>
                </a:lnTo>
                <a:lnTo>
                  <a:pt x="2304" y="493"/>
                </a:lnTo>
                <a:close/>
              </a:path>
            </a:pathLst>
          </a:custGeom>
          <a:solidFill>
            <a:schemeClr val="accent1">
              <a:alpha val="14902"/>
            </a:schemeClr>
          </a:solidFill>
          <a:ln w="9525">
            <a:miter lim="800000"/>
            <a:headEnd/>
            <a:tailEnd/>
          </a:ln>
          <a:scene3d>
            <a:camera prst="legacyPerspectiveFron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6392" name="Freeform 52"/>
          <p:cNvSpPr>
            <a:spLocks/>
          </p:cNvSpPr>
          <p:nvPr/>
        </p:nvSpPr>
        <p:spPr bwMode="gray">
          <a:xfrm>
            <a:off x="4623199" y="3786188"/>
            <a:ext cx="2744390" cy="1410891"/>
          </a:xfrm>
          <a:custGeom>
            <a:avLst/>
            <a:gdLst>
              <a:gd name="T0" fmla="*/ 2147483647 w 2305"/>
              <a:gd name="T1" fmla="*/ 2147483647 h 1185"/>
              <a:gd name="T2" fmla="*/ 2147483647 w 2305"/>
              <a:gd name="T3" fmla="*/ 2147483647 h 1185"/>
              <a:gd name="T4" fmla="*/ 2147483647 w 2305"/>
              <a:gd name="T5" fmla="*/ 0 h 1185"/>
              <a:gd name="T6" fmla="*/ 2147483647 w 2305"/>
              <a:gd name="T7" fmla="*/ 2147483647 h 1185"/>
              <a:gd name="T8" fmla="*/ 2147483647 w 2305"/>
              <a:gd name="T9" fmla="*/ 2147483647 h 1185"/>
              <a:gd name="T10" fmla="*/ 0 w 2305"/>
              <a:gd name="T11" fmla="*/ 2147483647 h 1185"/>
              <a:gd name="T12" fmla="*/ 2147483647 w 2305"/>
              <a:gd name="T13" fmla="*/ 2147483647 h 1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05"/>
              <a:gd name="T22" fmla="*/ 0 h 1185"/>
              <a:gd name="T23" fmla="*/ 2305 w 2305"/>
              <a:gd name="T24" fmla="*/ 1185 h 11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05" h="1185">
                <a:moveTo>
                  <a:pt x="1" y="494"/>
                </a:moveTo>
                <a:cubicBezTo>
                  <a:pt x="122" y="485"/>
                  <a:pt x="249" y="419"/>
                  <a:pt x="314" y="352"/>
                </a:cubicBezTo>
                <a:cubicBezTo>
                  <a:pt x="379" y="285"/>
                  <a:pt x="465" y="177"/>
                  <a:pt x="483" y="0"/>
                </a:cubicBezTo>
                <a:lnTo>
                  <a:pt x="2305" y="1"/>
                </a:lnTo>
                <a:lnTo>
                  <a:pt x="2305" y="1184"/>
                </a:lnTo>
                <a:lnTo>
                  <a:pt x="0" y="1185"/>
                </a:lnTo>
                <a:lnTo>
                  <a:pt x="1" y="494"/>
                </a:lnTo>
                <a:close/>
              </a:path>
            </a:pathLst>
          </a:custGeom>
          <a:solidFill>
            <a:schemeClr val="hlink">
              <a:alpha val="14902"/>
            </a:schemeClr>
          </a:solidFill>
          <a:ln w="9525">
            <a:miter lim="800000"/>
            <a:headEnd/>
            <a:tailEnd/>
          </a:ln>
          <a:scene3d>
            <a:camera prst="legacyPerspectiveFron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3365" name="Freeform 53"/>
          <p:cNvSpPr>
            <a:spLocks/>
          </p:cNvSpPr>
          <p:nvPr/>
        </p:nvSpPr>
        <p:spPr bwMode="ltGray">
          <a:xfrm>
            <a:off x="4969670" y="3890964"/>
            <a:ext cx="2389585" cy="346472"/>
          </a:xfrm>
          <a:custGeom>
            <a:avLst/>
            <a:gdLst/>
            <a:ahLst/>
            <a:cxnLst>
              <a:cxn ang="0">
                <a:pos x="176" y="3"/>
              </a:cxn>
              <a:cxn ang="0">
                <a:pos x="0" y="291"/>
              </a:cxn>
              <a:cxn ang="0">
                <a:pos x="2007" y="291"/>
              </a:cxn>
              <a:cxn ang="0">
                <a:pos x="2007" y="0"/>
              </a:cxn>
              <a:cxn ang="0">
                <a:pos x="176" y="3"/>
              </a:cxn>
            </a:cxnLst>
            <a:rect l="0" t="0" r="r" b="b"/>
            <a:pathLst>
              <a:path w="2007" h="291">
                <a:moveTo>
                  <a:pt x="176" y="3"/>
                </a:moveTo>
                <a:cubicBezTo>
                  <a:pt x="133" y="163"/>
                  <a:pt x="72" y="214"/>
                  <a:pt x="0" y="291"/>
                </a:cubicBezTo>
                <a:lnTo>
                  <a:pt x="2007" y="291"/>
                </a:lnTo>
                <a:lnTo>
                  <a:pt x="2007" y="0"/>
                </a:lnTo>
                <a:lnTo>
                  <a:pt x="176" y="3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alpha val="80000"/>
                </a:schemeClr>
              </a:gs>
              <a:gs pos="50000">
                <a:schemeClr val="hlink">
                  <a:gamma/>
                  <a:shade val="89020"/>
                  <a:invGamma/>
                </a:schemeClr>
              </a:gs>
              <a:gs pos="100000">
                <a:schemeClr val="hlink">
                  <a:alpha val="80000"/>
                </a:schemeClr>
              </a:gs>
            </a:gsLst>
            <a:lin ang="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13366" name="Freeform 54"/>
          <p:cNvSpPr>
            <a:spLocks/>
          </p:cNvSpPr>
          <p:nvPr/>
        </p:nvSpPr>
        <p:spPr bwMode="gray">
          <a:xfrm flipH="1">
            <a:off x="1771651" y="3873103"/>
            <a:ext cx="2374106" cy="346472"/>
          </a:xfrm>
          <a:custGeom>
            <a:avLst/>
            <a:gdLst/>
            <a:ahLst/>
            <a:cxnLst>
              <a:cxn ang="0">
                <a:pos x="176" y="3"/>
              </a:cxn>
              <a:cxn ang="0">
                <a:pos x="0" y="291"/>
              </a:cxn>
              <a:cxn ang="0">
                <a:pos x="2007" y="291"/>
              </a:cxn>
              <a:cxn ang="0">
                <a:pos x="2007" y="0"/>
              </a:cxn>
              <a:cxn ang="0">
                <a:pos x="176" y="3"/>
              </a:cxn>
            </a:cxnLst>
            <a:rect l="0" t="0" r="r" b="b"/>
            <a:pathLst>
              <a:path w="2007" h="291">
                <a:moveTo>
                  <a:pt x="176" y="3"/>
                </a:moveTo>
                <a:cubicBezTo>
                  <a:pt x="133" y="163"/>
                  <a:pt x="72" y="214"/>
                  <a:pt x="0" y="291"/>
                </a:cubicBezTo>
                <a:lnTo>
                  <a:pt x="2007" y="291"/>
                </a:lnTo>
                <a:lnTo>
                  <a:pt x="2007" y="0"/>
                </a:lnTo>
                <a:lnTo>
                  <a:pt x="176" y="3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80000"/>
                </a:schemeClr>
              </a:gs>
              <a:gs pos="50000">
                <a:schemeClr val="accent1">
                  <a:gamma/>
                  <a:shade val="89020"/>
                  <a:invGamma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>
              <a:latin typeface="Arial" charset="0"/>
              <a:ea typeface="宋体" charset="-122"/>
            </a:endParaRPr>
          </a:p>
        </p:txBody>
      </p:sp>
      <p:sp>
        <p:nvSpPr>
          <p:cNvPr id="13367" name="Rectangle 55"/>
          <p:cNvSpPr>
            <a:spLocks noChangeArrowheads="1"/>
          </p:cNvSpPr>
          <p:nvPr/>
        </p:nvSpPr>
        <p:spPr bwMode="gray">
          <a:xfrm>
            <a:off x="1785938" y="2357438"/>
            <a:ext cx="2152650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>
                <a:latin typeface="Arial" charset="0"/>
              </a:rPr>
              <a:t>Input  &amp; </a:t>
            </a:r>
            <a:r>
              <a:rPr lang="en-US" altLang="zh-CN" sz="1500" dirty="0" err="1">
                <a:latin typeface="Arial" charset="0"/>
              </a:rPr>
              <a:t>centroids</a:t>
            </a:r>
            <a:endParaRPr lang="en-US" altLang="zh-CN" sz="1500" dirty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13368" name="Rectangle 56"/>
          <p:cNvSpPr>
            <a:spLocks noChangeArrowheads="1"/>
          </p:cNvSpPr>
          <p:nvPr/>
        </p:nvSpPr>
        <p:spPr bwMode="gray">
          <a:xfrm>
            <a:off x="1893095" y="3911205"/>
            <a:ext cx="1693069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rgbClr val="FFFFFF"/>
                </a:solidFill>
                <a:latin typeface="Arial" charset="0"/>
                <a:ea typeface="宋体" charset="-122"/>
              </a:rPr>
              <a:t>Selected  k</a:t>
            </a:r>
          </a:p>
        </p:txBody>
      </p:sp>
      <p:sp>
        <p:nvSpPr>
          <p:cNvPr id="13369" name="Rectangle 57"/>
          <p:cNvSpPr>
            <a:spLocks noChangeArrowheads="1"/>
          </p:cNvSpPr>
          <p:nvPr/>
        </p:nvSpPr>
        <p:spPr bwMode="gray">
          <a:xfrm>
            <a:off x="4625579" y="2386013"/>
            <a:ext cx="3857625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 err="1">
                <a:latin typeface="Arial" charset="0"/>
              </a:rPr>
              <a:t>MaxIterations</a:t>
            </a:r>
            <a:r>
              <a:rPr lang="en-US" altLang="zh-CN" sz="1500" dirty="0">
                <a:latin typeface="Arial" charset="0"/>
              </a:rPr>
              <a:t> &amp; Convergence</a:t>
            </a:r>
            <a:endParaRPr lang="en-US" altLang="zh-CN" sz="1500" dirty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13370" name="Rectangle 58"/>
          <p:cNvSpPr>
            <a:spLocks noChangeArrowheads="1"/>
          </p:cNvSpPr>
          <p:nvPr/>
        </p:nvSpPr>
        <p:spPr bwMode="gray">
          <a:xfrm>
            <a:off x="5161360" y="3912395"/>
            <a:ext cx="2094309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4D4D4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dirty="0" err="1">
                <a:solidFill>
                  <a:srgbClr val="FFFFFF"/>
                </a:solidFill>
                <a:latin typeface="Arial" charset="0"/>
                <a:ea typeface="宋体" charset="-122"/>
              </a:rPr>
              <a:t>Meassures</a:t>
            </a:r>
            <a:endParaRPr lang="en-US" altLang="zh-CN" sz="1500" dirty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16399" name="Rectangle 59"/>
          <p:cNvSpPr>
            <a:spLocks noChangeArrowheads="1"/>
          </p:cNvSpPr>
          <p:nvPr/>
        </p:nvSpPr>
        <p:spPr bwMode="black">
          <a:xfrm>
            <a:off x="1870473" y="2845594"/>
            <a:ext cx="2215753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①数据的采集和抽象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②初始的中心选择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400" name="Rectangle 60"/>
          <p:cNvSpPr>
            <a:spLocks noChangeArrowheads="1"/>
          </p:cNvSpPr>
          <p:nvPr/>
        </p:nvSpPr>
        <p:spPr bwMode="black">
          <a:xfrm>
            <a:off x="5037535" y="2845594"/>
            <a:ext cx="224194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①最大迭代次数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②收敛值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401" name="Text Box 61"/>
          <p:cNvSpPr txBox="1">
            <a:spLocks noChangeArrowheads="1"/>
          </p:cNvSpPr>
          <p:nvPr/>
        </p:nvSpPr>
        <p:spPr bwMode="black">
          <a:xfrm>
            <a:off x="1826419" y="4480323"/>
            <a:ext cx="2514600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 ① </a:t>
            </a:r>
            <a:r>
              <a:rPr lang="en-US" altLang="zh-CN" sz="1200" b="0">
                <a:latin typeface="Calibri" panose="020F0502020204030204" pitchFamily="34" charset="0"/>
                <a:ea typeface="宋体" panose="02010600030101010101" pitchFamily="2" charset="-122"/>
              </a:rPr>
              <a:t>k</a:t>
            </a: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值的选定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402" name="Text Box 62"/>
          <p:cNvSpPr txBox="1">
            <a:spLocks noChangeArrowheads="1"/>
          </p:cNvSpPr>
          <p:nvPr/>
        </p:nvSpPr>
        <p:spPr bwMode="black">
          <a:xfrm>
            <a:off x="4749404" y="4480323"/>
            <a:ext cx="2514600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1200" b="0">
                <a:latin typeface="Calibri" panose="020F0502020204030204" pitchFamily="34" charset="0"/>
                <a:ea typeface="宋体" panose="02010600030101010101" pitchFamily="2" charset="-122"/>
              </a:rPr>
              <a:t>         ①度量距离的手段</a:t>
            </a:r>
            <a:endParaRPr lang="en-US" altLang="zh-CN" sz="120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403" name="Group 63"/>
          <p:cNvGrpSpPr>
            <a:grpSpLocks/>
          </p:cNvGrpSpPr>
          <p:nvPr/>
        </p:nvGrpSpPr>
        <p:grpSpPr bwMode="auto">
          <a:xfrm>
            <a:off x="3938587" y="3111103"/>
            <a:ext cx="1262063" cy="1262063"/>
            <a:chOff x="2350" y="2010"/>
            <a:chExt cx="1060" cy="1060"/>
          </a:xfrm>
        </p:grpSpPr>
        <p:sp>
          <p:nvSpPr>
            <p:cNvPr id="13376" name="Oval 64"/>
            <p:cNvSpPr>
              <a:spLocks noChangeArrowheads="1"/>
            </p:cNvSpPr>
            <p:nvPr/>
          </p:nvSpPr>
          <p:spPr bwMode="gray">
            <a:xfrm>
              <a:off x="2350" y="2010"/>
              <a:ext cx="1060" cy="106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  <p:grpSp>
          <p:nvGrpSpPr>
            <p:cNvPr id="16406" name="Group 65"/>
            <p:cNvGrpSpPr>
              <a:grpSpLocks/>
            </p:cNvGrpSpPr>
            <p:nvPr/>
          </p:nvGrpSpPr>
          <p:grpSpPr bwMode="auto">
            <a:xfrm rot="-2288454">
              <a:off x="2439" y="2081"/>
              <a:ext cx="887" cy="907"/>
              <a:chOff x="887" y="2040"/>
              <a:chExt cx="433" cy="422"/>
            </a:xfrm>
          </p:grpSpPr>
          <p:pic>
            <p:nvPicPr>
              <p:cNvPr id="16408" name="Picture 66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409" name="Oval 67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solidFill>
                <a:srgbClr val="FF6600">
                  <a:alpha val="749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 sz="1350">
                  <a:ea typeface="宋体" panose="02010600030101010101" pitchFamily="2" charset="-122"/>
                </a:endParaRPr>
              </a:p>
            </p:txBody>
          </p:sp>
          <p:pic>
            <p:nvPicPr>
              <p:cNvPr id="16410" name="Picture 68" descr="Picture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407" name="Picture 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3" b="113"/>
            <a:stretch>
              <a:fillRect/>
            </a:stretch>
          </p:blipFill>
          <p:spPr bwMode="gray">
            <a:xfrm>
              <a:off x="2428" y="2053"/>
              <a:ext cx="915" cy="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82" name="Text Box 70"/>
          <p:cNvSpPr txBox="1">
            <a:spLocks noChangeArrowheads="1"/>
          </p:cNvSpPr>
          <p:nvPr/>
        </p:nvSpPr>
        <p:spPr bwMode="white">
          <a:xfrm>
            <a:off x="4174331" y="3518298"/>
            <a:ext cx="98702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100" dirty="0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factors</a:t>
            </a:r>
            <a:r>
              <a:rPr lang="zh-CN" altLang="en-US" sz="2100" dirty="0">
                <a:solidFill>
                  <a:srgbClr val="FFFFFF"/>
                </a:solidFill>
                <a:latin typeface="Calibri" pitchFamily="34" charset="0"/>
                <a:ea typeface="宋体" charset="-122"/>
              </a:rPr>
              <a:t>？</a:t>
            </a:r>
            <a:endParaRPr lang="en-US" altLang="zh-CN" sz="2100" dirty="0">
              <a:solidFill>
                <a:srgbClr val="FFFFFF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3572844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4"/>
          <p:cNvSpPr>
            <a:spLocks noChangeArrowheads="1"/>
          </p:cNvSpPr>
          <p:nvPr/>
        </p:nvSpPr>
        <p:spPr bwMode="auto">
          <a:xfrm>
            <a:off x="1143000" y="5837635"/>
            <a:ext cx="6858000" cy="171450"/>
          </a:xfrm>
          <a:prstGeom prst="rect">
            <a:avLst/>
          </a:prstGeom>
          <a:solidFill>
            <a:schemeClr val="accent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46121" name="Rectangle 41"/>
          <p:cNvSpPr>
            <a:spLocks noGrp="1" noChangeArrowheads="1"/>
          </p:cNvSpPr>
          <p:nvPr>
            <p:ph type="title"/>
          </p:nvPr>
        </p:nvSpPr>
        <p:spPr>
          <a:xfrm>
            <a:off x="457200" y="1199059"/>
            <a:ext cx="8229600" cy="98755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a typeface="宋体" pitchFamily="2" charset="-122"/>
              </a:rPr>
              <a:t>主要因素</a:t>
            </a:r>
            <a:endParaRPr lang="en-US" altLang="zh-CN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7412" name="Freeform 43"/>
          <p:cNvSpPr>
            <a:spLocks/>
          </p:cNvSpPr>
          <p:nvPr/>
        </p:nvSpPr>
        <p:spPr bwMode="invGray">
          <a:xfrm>
            <a:off x="3718323" y="2990851"/>
            <a:ext cx="1425178" cy="1032272"/>
          </a:xfrm>
          <a:custGeom>
            <a:avLst/>
            <a:gdLst>
              <a:gd name="T0" fmla="*/ 0 w 735"/>
              <a:gd name="T1" fmla="*/ 0 h 532"/>
              <a:gd name="T2" fmla="*/ 2147483647 w 735"/>
              <a:gd name="T3" fmla="*/ 2147483647 h 532"/>
              <a:gd name="T4" fmla="*/ 2147483647 w 735"/>
              <a:gd name="T5" fmla="*/ 2147483647 h 532"/>
              <a:gd name="T6" fmla="*/ 2147483647 w 735"/>
              <a:gd name="T7" fmla="*/ 2147483647 h 532"/>
              <a:gd name="T8" fmla="*/ 2147483647 w 735"/>
              <a:gd name="T9" fmla="*/ 2147483647 h 532"/>
              <a:gd name="T10" fmla="*/ 2147483647 w 735"/>
              <a:gd name="T11" fmla="*/ 2147483647 h 532"/>
              <a:gd name="T12" fmla="*/ 2147483647 w 735"/>
              <a:gd name="T13" fmla="*/ 2147483647 h 532"/>
              <a:gd name="T14" fmla="*/ 2147483647 w 735"/>
              <a:gd name="T15" fmla="*/ 2147483647 h 532"/>
              <a:gd name="T16" fmla="*/ 2147483647 w 735"/>
              <a:gd name="T17" fmla="*/ 2147483647 h 532"/>
              <a:gd name="T18" fmla="*/ 2147483647 w 735"/>
              <a:gd name="T19" fmla="*/ 2147483647 h 532"/>
              <a:gd name="T20" fmla="*/ 2147483647 w 735"/>
              <a:gd name="T21" fmla="*/ 2147483647 h 532"/>
              <a:gd name="T22" fmla="*/ 2147483647 w 735"/>
              <a:gd name="T23" fmla="*/ 2147483647 h 532"/>
              <a:gd name="T24" fmla="*/ 2147483647 w 735"/>
              <a:gd name="T25" fmla="*/ 0 h 532"/>
              <a:gd name="T26" fmla="*/ 0 w 735"/>
              <a:gd name="T27" fmla="*/ 0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35"/>
              <a:gd name="T43" fmla="*/ 0 h 532"/>
              <a:gd name="T44" fmla="*/ 735 w 735"/>
              <a:gd name="T45" fmla="*/ 532 h 53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7413" name="Freeform 44"/>
          <p:cNvSpPr>
            <a:spLocks/>
          </p:cNvSpPr>
          <p:nvPr/>
        </p:nvSpPr>
        <p:spPr bwMode="invGray">
          <a:xfrm>
            <a:off x="5157789" y="2942035"/>
            <a:ext cx="275035" cy="1171575"/>
          </a:xfrm>
          <a:custGeom>
            <a:avLst/>
            <a:gdLst>
              <a:gd name="T0" fmla="*/ 2147483647 w 142"/>
              <a:gd name="T1" fmla="*/ 2147483647 h 604"/>
              <a:gd name="T2" fmla="*/ 2147483647 w 142"/>
              <a:gd name="T3" fmla="*/ 2147483647 h 604"/>
              <a:gd name="T4" fmla="*/ 0 w 142"/>
              <a:gd name="T5" fmla="*/ 2147483647 h 604"/>
              <a:gd name="T6" fmla="*/ 2147483647 w 142"/>
              <a:gd name="T7" fmla="*/ 2147483647 h 604"/>
              <a:gd name="T8" fmla="*/ 2147483647 w 142"/>
              <a:gd name="T9" fmla="*/ 2147483647 h 604"/>
              <a:gd name="T10" fmla="*/ 2147483647 w 142"/>
              <a:gd name="T11" fmla="*/ 2147483647 h 604"/>
              <a:gd name="T12" fmla="*/ 2147483647 w 142"/>
              <a:gd name="T13" fmla="*/ 0 h 604"/>
              <a:gd name="T14" fmla="*/ 2147483647 w 142"/>
              <a:gd name="T15" fmla="*/ 2147483647 h 6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2"/>
              <a:gd name="T25" fmla="*/ 0 h 604"/>
              <a:gd name="T26" fmla="*/ 142 w 142"/>
              <a:gd name="T27" fmla="*/ 604 h 6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7414" name="Freeform 45"/>
          <p:cNvSpPr>
            <a:spLocks/>
          </p:cNvSpPr>
          <p:nvPr/>
        </p:nvSpPr>
        <p:spPr bwMode="invGray">
          <a:xfrm flipH="1">
            <a:off x="5457825" y="2990851"/>
            <a:ext cx="1425179" cy="1032272"/>
          </a:xfrm>
          <a:custGeom>
            <a:avLst/>
            <a:gdLst>
              <a:gd name="T0" fmla="*/ 0 w 735"/>
              <a:gd name="T1" fmla="*/ 0 h 532"/>
              <a:gd name="T2" fmla="*/ 2147483647 w 735"/>
              <a:gd name="T3" fmla="*/ 2147483647 h 532"/>
              <a:gd name="T4" fmla="*/ 2147483647 w 735"/>
              <a:gd name="T5" fmla="*/ 2147483647 h 532"/>
              <a:gd name="T6" fmla="*/ 2147483647 w 735"/>
              <a:gd name="T7" fmla="*/ 2147483647 h 532"/>
              <a:gd name="T8" fmla="*/ 2147483647 w 735"/>
              <a:gd name="T9" fmla="*/ 2147483647 h 532"/>
              <a:gd name="T10" fmla="*/ 2147483647 w 735"/>
              <a:gd name="T11" fmla="*/ 2147483647 h 532"/>
              <a:gd name="T12" fmla="*/ 2147483647 w 735"/>
              <a:gd name="T13" fmla="*/ 2147483647 h 532"/>
              <a:gd name="T14" fmla="*/ 2147483647 w 735"/>
              <a:gd name="T15" fmla="*/ 2147483647 h 532"/>
              <a:gd name="T16" fmla="*/ 2147483647 w 735"/>
              <a:gd name="T17" fmla="*/ 2147483647 h 532"/>
              <a:gd name="T18" fmla="*/ 2147483647 w 735"/>
              <a:gd name="T19" fmla="*/ 2147483647 h 532"/>
              <a:gd name="T20" fmla="*/ 2147483647 w 735"/>
              <a:gd name="T21" fmla="*/ 2147483647 h 532"/>
              <a:gd name="T22" fmla="*/ 2147483647 w 735"/>
              <a:gd name="T23" fmla="*/ 2147483647 h 532"/>
              <a:gd name="T24" fmla="*/ 2147483647 w 735"/>
              <a:gd name="T25" fmla="*/ 0 h 532"/>
              <a:gd name="T26" fmla="*/ 0 w 735"/>
              <a:gd name="T27" fmla="*/ 0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35"/>
              <a:gd name="T43" fmla="*/ 0 h 532"/>
              <a:gd name="T44" fmla="*/ 735 w 735"/>
              <a:gd name="T45" fmla="*/ 532 h 53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grpSp>
        <p:nvGrpSpPr>
          <p:cNvPr id="17415" name="Group 46"/>
          <p:cNvGrpSpPr>
            <a:grpSpLocks/>
          </p:cNvGrpSpPr>
          <p:nvPr/>
        </p:nvGrpSpPr>
        <p:grpSpPr bwMode="auto">
          <a:xfrm>
            <a:off x="3446861" y="2091930"/>
            <a:ext cx="1021556" cy="991790"/>
            <a:chOff x="4320" y="1152"/>
            <a:chExt cx="414" cy="402"/>
          </a:xfrm>
        </p:grpSpPr>
        <p:sp>
          <p:nvSpPr>
            <p:cNvPr id="46127" name="AutoShape 4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  <p:sp>
          <p:nvSpPr>
            <p:cNvPr id="46128" name="Freeform 4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</p:grpSp>
      <p:sp>
        <p:nvSpPr>
          <p:cNvPr id="17416" name="Rectangle 49"/>
          <p:cNvSpPr>
            <a:spLocks noChangeArrowheads="1"/>
          </p:cNvSpPr>
          <p:nvPr/>
        </p:nvSpPr>
        <p:spPr bwMode="gray">
          <a:xfrm>
            <a:off x="3554016" y="2357438"/>
            <a:ext cx="79533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初始中心点</a:t>
            </a: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7417" name="Group 50"/>
          <p:cNvGrpSpPr>
            <a:grpSpLocks/>
          </p:cNvGrpSpPr>
          <p:nvPr/>
        </p:nvGrpSpPr>
        <p:grpSpPr bwMode="auto">
          <a:xfrm>
            <a:off x="4781551" y="2091930"/>
            <a:ext cx="1021556" cy="991790"/>
            <a:chOff x="4320" y="1152"/>
            <a:chExt cx="414" cy="402"/>
          </a:xfrm>
        </p:grpSpPr>
        <p:sp>
          <p:nvSpPr>
            <p:cNvPr id="46131" name="AutoShape 51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  <p:sp>
          <p:nvSpPr>
            <p:cNvPr id="46132" name="Freeform 52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7418" name="Group 53"/>
          <p:cNvGrpSpPr>
            <a:grpSpLocks/>
          </p:cNvGrpSpPr>
          <p:nvPr/>
        </p:nvGrpSpPr>
        <p:grpSpPr bwMode="auto">
          <a:xfrm>
            <a:off x="6122195" y="2099074"/>
            <a:ext cx="1021556" cy="991790"/>
            <a:chOff x="4320" y="1152"/>
            <a:chExt cx="414" cy="402"/>
          </a:xfrm>
        </p:grpSpPr>
        <p:sp>
          <p:nvSpPr>
            <p:cNvPr id="46134" name="AutoShape 54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  <p:sp>
          <p:nvSpPr>
            <p:cNvPr id="46135" name="Freeform 55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48627"/>
                    <a:invGamma/>
                  </a:schemeClr>
                </a:gs>
                <a:gs pos="50000">
                  <a:schemeClr val="hlink">
                    <a:alpha val="0"/>
                  </a:schemeClr>
                </a:gs>
                <a:gs pos="100000">
                  <a:schemeClr val="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</p:grpSp>
      <p:sp>
        <p:nvSpPr>
          <p:cNvPr id="17419" name="Rectangle 56"/>
          <p:cNvSpPr>
            <a:spLocks noChangeArrowheads="1"/>
          </p:cNvSpPr>
          <p:nvPr/>
        </p:nvSpPr>
        <p:spPr bwMode="gray">
          <a:xfrm>
            <a:off x="4839892" y="2196705"/>
            <a:ext cx="910828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输入的数据及</a:t>
            </a:r>
            <a:r>
              <a:rPr lang="en-US" altLang="zh-CN" sz="135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K</a:t>
            </a:r>
            <a:r>
              <a:rPr lang="zh-CN" altLang="en-US" sz="135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值的选择</a:t>
            </a: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420" name="Rectangle 57"/>
          <p:cNvSpPr>
            <a:spLocks noChangeArrowheads="1"/>
          </p:cNvSpPr>
          <p:nvPr/>
        </p:nvSpPr>
        <p:spPr bwMode="gray">
          <a:xfrm>
            <a:off x="6280547" y="2384822"/>
            <a:ext cx="75604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距离度量</a:t>
            </a: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421" name="AutoShape 58"/>
          <p:cNvSpPr>
            <a:spLocks noChangeArrowheads="1"/>
          </p:cNvSpPr>
          <p:nvPr/>
        </p:nvSpPr>
        <p:spPr bwMode="ltGray">
          <a:xfrm>
            <a:off x="3314700" y="4156473"/>
            <a:ext cx="3943350" cy="93106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algn="ctr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7422" name="Rectangle 59"/>
          <p:cNvSpPr>
            <a:spLocks noChangeArrowheads="1"/>
          </p:cNvSpPr>
          <p:nvPr/>
        </p:nvSpPr>
        <p:spPr bwMode="auto">
          <a:xfrm>
            <a:off x="3714750" y="4446985"/>
            <a:ext cx="352544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zh-CN" altLang="en-US" sz="135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主要三个方面因素。</a:t>
            </a:r>
            <a:endParaRPr lang="en-US" altLang="zh-CN" sz="135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423" name="Picture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971925"/>
            <a:ext cx="2114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5375857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1" name="Rectangle 41"/>
          <p:cNvSpPr>
            <a:spLocks noGrp="1" noChangeArrowheads="1"/>
          </p:cNvSpPr>
          <p:nvPr>
            <p:ph type="title"/>
          </p:nvPr>
        </p:nvSpPr>
        <p:spPr>
          <a:xfrm>
            <a:off x="383953" y="1108515"/>
            <a:ext cx="8229600" cy="98755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a typeface="宋体" charset="-122"/>
              </a:rPr>
              <a:t>初始中心点的划分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18436" name="Group 46"/>
          <p:cNvGrpSpPr>
            <a:grpSpLocks/>
          </p:cNvGrpSpPr>
          <p:nvPr/>
        </p:nvGrpSpPr>
        <p:grpSpPr bwMode="auto">
          <a:xfrm>
            <a:off x="1946674" y="2362201"/>
            <a:ext cx="4554140" cy="991790"/>
            <a:chOff x="4320" y="1152"/>
            <a:chExt cx="414" cy="402"/>
          </a:xfrm>
        </p:grpSpPr>
        <p:sp>
          <p:nvSpPr>
            <p:cNvPr id="46127" name="AutoShape 4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  <p:sp>
          <p:nvSpPr>
            <p:cNvPr id="46128" name="Freeform 4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latin typeface="Arial" charset="0"/>
                <a:ea typeface="宋体" charset="-122"/>
              </a:endParaRPr>
            </a:p>
          </p:txBody>
        </p:sp>
      </p:grpSp>
      <p:sp>
        <p:nvSpPr>
          <p:cNvPr id="18437" name="Rectangle 49"/>
          <p:cNvSpPr>
            <a:spLocks noChangeArrowheads="1"/>
          </p:cNvSpPr>
          <p:nvPr/>
        </p:nvSpPr>
        <p:spPr bwMode="gray">
          <a:xfrm>
            <a:off x="2214564" y="2630090"/>
            <a:ext cx="423267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 dirty="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讨论初始中心点意义何在？下面的例子一目了然吧？</a:t>
            </a:r>
            <a:endParaRPr lang="en-US" altLang="zh-CN" sz="1350" dirty="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438" name="TextBox 23"/>
          <p:cNvSpPr txBox="1">
            <a:spLocks noChangeArrowheads="1"/>
          </p:cNvSpPr>
          <p:nvPr/>
        </p:nvSpPr>
        <p:spPr bwMode="auto">
          <a:xfrm>
            <a:off x="1410892" y="4130277"/>
            <a:ext cx="52506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 sz="1350">
              <a:ea typeface="宋体" panose="02010600030101010101" pitchFamily="2" charset="-122"/>
            </a:endParaRPr>
          </a:p>
        </p:txBody>
      </p:sp>
      <p:pic>
        <p:nvPicPr>
          <p:cNvPr id="184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2361" y="4076700"/>
            <a:ext cx="2411015" cy="1832372"/>
          </a:xfrm>
          <a:noFill/>
        </p:spPr>
      </p:pic>
      <p:sp>
        <p:nvSpPr>
          <p:cNvPr id="18440" name="TextBox 25"/>
          <p:cNvSpPr txBox="1">
            <a:spLocks noChangeArrowheads="1"/>
          </p:cNvSpPr>
          <p:nvPr/>
        </p:nvSpPr>
        <p:spPr bwMode="auto">
          <a:xfrm>
            <a:off x="1303735" y="3594496"/>
            <a:ext cx="27860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 dirty="0">
                <a:ea typeface="宋体" panose="02010600030101010101" pitchFamily="2" charset="-122"/>
              </a:rPr>
              <a:t>初始中心点</a:t>
            </a:r>
          </a:p>
        </p:txBody>
      </p:sp>
      <p:pic>
        <p:nvPicPr>
          <p:cNvPr id="184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50533" y="4076700"/>
            <a:ext cx="2565797" cy="187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2" name="TextBox 27"/>
          <p:cNvSpPr txBox="1">
            <a:spLocks noChangeArrowheads="1"/>
          </p:cNvSpPr>
          <p:nvPr/>
        </p:nvSpPr>
        <p:spPr bwMode="auto">
          <a:xfrm>
            <a:off x="4036219" y="3594496"/>
            <a:ext cx="27860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1350">
                <a:ea typeface="宋体" panose="02010600030101010101" pitchFamily="2" charset="-122"/>
              </a:rPr>
              <a:t>收敛后</a:t>
            </a:r>
          </a:p>
        </p:txBody>
      </p:sp>
      <p:sp>
        <p:nvSpPr>
          <p:cNvPr id="18443" name="TextBox 30"/>
          <p:cNvSpPr txBox="1">
            <a:spLocks noChangeArrowheads="1"/>
          </p:cNvSpPr>
          <p:nvPr/>
        </p:nvSpPr>
        <p:spPr bwMode="auto">
          <a:xfrm>
            <a:off x="3875485" y="3594496"/>
            <a:ext cx="42862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350">
                <a:ea typeface="宋体" panose="02010600030101010101" pitchFamily="2" charset="-122"/>
              </a:rPr>
              <a:t>  </a:t>
            </a:r>
            <a:endParaRPr lang="zh-CN" altLang="en-US" sz="1350">
              <a:ea typeface="宋体" panose="02010600030101010101" pitchFamily="2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457200" y="7620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375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7.3  k-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均值算法</a:t>
            </a:r>
          </a:p>
        </p:txBody>
      </p:sp>
    </p:spTree>
    <p:extLst>
      <p:ext uri="{BB962C8B-B14F-4D97-AF65-F5344CB8AC3E}">
        <p14:creationId xmlns:p14="http://schemas.microsoft.com/office/powerpoint/2010/main" val="38024806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114300" y="2105006"/>
            <a:ext cx="8915400" cy="38004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聚类：从数据中分成若干组：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每一组在群里很相似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不同组的相似很小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无监督学习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无标签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数据驱动</a:t>
            </a:r>
            <a:endParaRPr lang="en-US" altLang="zh-CN" sz="1575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什么是聚类分析？</a:t>
            </a: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171950" y="5428059"/>
            <a:ext cx="4457700" cy="119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5400000" flipH="1" flipV="1">
            <a:off x="2485727" y="3743027"/>
            <a:ext cx="3371255" cy="119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6857405" y="44005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椭圆 39"/>
          <p:cNvSpPr/>
          <p:nvPr/>
        </p:nvSpPr>
        <p:spPr>
          <a:xfrm>
            <a:off x="6457355" y="41148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椭圆 40"/>
          <p:cNvSpPr/>
          <p:nvPr/>
        </p:nvSpPr>
        <p:spPr>
          <a:xfrm>
            <a:off x="6685955" y="42291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椭圆 41"/>
          <p:cNvSpPr/>
          <p:nvPr/>
        </p:nvSpPr>
        <p:spPr>
          <a:xfrm>
            <a:off x="6571655" y="44577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椭圆 42"/>
          <p:cNvSpPr/>
          <p:nvPr/>
        </p:nvSpPr>
        <p:spPr>
          <a:xfrm>
            <a:off x="6914555" y="41148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椭圆 43"/>
          <p:cNvSpPr/>
          <p:nvPr/>
        </p:nvSpPr>
        <p:spPr>
          <a:xfrm>
            <a:off x="5600105" y="39433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椭圆 44"/>
          <p:cNvSpPr/>
          <p:nvPr/>
        </p:nvSpPr>
        <p:spPr>
          <a:xfrm>
            <a:off x="5200055" y="36576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椭圆 45"/>
          <p:cNvSpPr/>
          <p:nvPr/>
        </p:nvSpPr>
        <p:spPr>
          <a:xfrm>
            <a:off x="5428655" y="37719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椭圆 46"/>
          <p:cNvSpPr/>
          <p:nvPr/>
        </p:nvSpPr>
        <p:spPr>
          <a:xfrm>
            <a:off x="5314355" y="40005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椭圆 47"/>
          <p:cNvSpPr/>
          <p:nvPr/>
        </p:nvSpPr>
        <p:spPr>
          <a:xfrm>
            <a:off x="5657255" y="36576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椭圆 48"/>
          <p:cNvSpPr/>
          <p:nvPr/>
        </p:nvSpPr>
        <p:spPr>
          <a:xfrm>
            <a:off x="7200305" y="36004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椭圆 49"/>
          <p:cNvSpPr/>
          <p:nvPr/>
        </p:nvSpPr>
        <p:spPr>
          <a:xfrm>
            <a:off x="6800255" y="33147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椭圆 50"/>
          <p:cNvSpPr/>
          <p:nvPr/>
        </p:nvSpPr>
        <p:spPr>
          <a:xfrm>
            <a:off x="7028855" y="34290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>
            <a:off x="6914555" y="36576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椭圆 52"/>
          <p:cNvSpPr/>
          <p:nvPr/>
        </p:nvSpPr>
        <p:spPr>
          <a:xfrm>
            <a:off x="7257455" y="33147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椭圆 53"/>
          <p:cNvSpPr/>
          <p:nvPr/>
        </p:nvSpPr>
        <p:spPr>
          <a:xfrm>
            <a:off x="6000155" y="320040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5" name="椭圆 54"/>
          <p:cNvSpPr/>
          <p:nvPr/>
        </p:nvSpPr>
        <p:spPr>
          <a:xfrm>
            <a:off x="5600105" y="29146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6" name="椭圆 55"/>
          <p:cNvSpPr/>
          <p:nvPr/>
        </p:nvSpPr>
        <p:spPr>
          <a:xfrm>
            <a:off x="5828705" y="30289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椭圆 56"/>
          <p:cNvSpPr/>
          <p:nvPr/>
        </p:nvSpPr>
        <p:spPr>
          <a:xfrm>
            <a:off x="5714405" y="32575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椭圆 57"/>
          <p:cNvSpPr/>
          <p:nvPr/>
        </p:nvSpPr>
        <p:spPr>
          <a:xfrm>
            <a:off x="6057305" y="2914650"/>
            <a:ext cx="114300" cy="114300"/>
          </a:xfrm>
          <a:prstGeom prst="ellipse">
            <a:avLst/>
          </a:prstGeom>
          <a:solidFill>
            <a:srgbClr val="1966B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椭圆 58"/>
          <p:cNvSpPr/>
          <p:nvPr/>
        </p:nvSpPr>
        <p:spPr>
          <a:xfrm rot="1103394">
            <a:off x="4928489" y="3701484"/>
            <a:ext cx="2390649" cy="83921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椭圆 59"/>
          <p:cNvSpPr/>
          <p:nvPr/>
        </p:nvSpPr>
        <p:spPr>
          <a:xfrm rot="1103394">
            <a:off x="5272959" y="2870021"/>
            <a:ext cx="2390649" cy="8491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椭圆 60"/>
          <p:cNvSpPr/>
          <p:nvPr/>
        </p:nvSpPr>
        <p:spPr>
          <a:xfrm rot="7304334">
            <a:off x="4520004" y="3060128"/>
            <a:ext cx="2286000" cy="85725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椭圆 61"/>
          <p:cNvSpPr/>
          <p:nvPr/>
        </p:nvSpPr>
        <p:spPr>
          <a:xfrm rot="7304334">
            <a:off x="5663004" y="3574478"/>
            <a:ext cx="2286000" cy="85725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7668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114800" y="1655064"/>
            <a:ext cx="5143500" cy="40290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rgbClr val="D60093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市场</a:t>
            </a:r>
            <a:endParaRPr lang="en-US" altLang="zh-CN" sz="2100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D60093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1800" dirty="0">
                <a:solidFill>
                  <a:srgbClr val="D60093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找相似用户的行为</a:t>
            </a:r>
            <a:endParaRPr lang="en-US" altLang="zh-CN" sz="1800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1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21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生物</a:t>
            </a:r>
            <a:endParaRPr lang="en-US" altLang="zh-CN" sz="2100" dirty="0">
              <a:solidFill>
                <a:srgbClr val="FF000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找相似动物分类</a:t>
            </a:r>
            <a:endParaRPr lang="en-US" altLang="zh-CN" sz="1800" dirty="0">
              <a:solidFill>
                <a:srgbClr val="FF000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rgbClr val="0070C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生物信息学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70C0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微阵列数据，基因和序列的聚类。</a:t>
            </a:r>
            <a:endParaRPr lang="en-US" altLang="zh-CN" sz="1800" dirty="0">
              <a:solidFill>
                <a:srgbClr val="0070C0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万维网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4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聚类以发现相似访问模式的组。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1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社交网络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在内部发现具有密切友谊的个人群体。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什么是聚类分析？</a:t>
            </a: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228600" y="2219306"/>
            <a:ext cx="3886200" cy="3800475"/>
          </a:xfrm>
          <a:prstGeom prst="rect">
            <a:avLst/>
          </a:prstGeom>
        </p:spPr>
        <p:txBody>
          <a:bodyPr vert="horz" lIns="41148" tIns="6858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聚类：从数据中分成若干组：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每一组在群里很相似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 </a:t>
            </a: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不同组的相似很小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2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无监督学习</a:t>
            </a:r>
            <a:endParaRPr lang="en-US" altLang="zh-CN" sz="22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无标签</a:t>
            </a:r>
            <a:endParaRPr lang="en-US" altLang="zh-CN" sz="1950" dirty="0">
              <a:solidFill>
                <a:schemeClr val="accent2">
                  <a:lumMod val="50000"/>
                </a:schemeClr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1950" dirty="0">
                <a:solidFill>
                  <a:schemeClr val="accent2">
                    <a:lumMod val="50000"/>
                  </a:schemeClr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数据驱动</a:t>
            </a:r>
            <a:endParaRPr lang="en-US" altLang="zh-CN" sz="1575" dirty="0">
              <a:solidFill>
                <a:srgbClr val="D60093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424C4C-7147-5E24-BB12-70B84323C4DF}"/>
              </a:ext>
            </a:extLst>
          </p:cNvPr>
          <p:cNvSpPr/>
          <p:nvPr/>
        </p:nvSpPr>
        <p:spPr>
          <a:xfrm>
            <a:off x="685800" y="3657600"/>
            <a:ext cx="1447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线形标注 1 3">
            <a:extLst>
              <a:ext uri="{FF2B5EF4-FFF2-40B4-BE49-F238E27FC236}">
                <a16:creationId xmlns:a16="http://schemas.microsoft.com/office/drawing/2014/main" id="{3650AB85-0ED3-8294-DFE8-65150CE211E3}"/>
              </a:ext>
            </a:extLst>
          </p:cNvPr>
          <p:cNvSpPr/>
          <p:nvPr/>
        </p:nvSpPr>
        <p:spPr>
          <a:xfrm>
            <a:off x="2209800" y="5410200"/>
            <a:ext cx="1524000" cy="609581"/>
          </a:xfrm>
          <a:prstGeom prst="borderCallout1">
            <a:avLst>
              <a:gd name="adj1" fmla="val -10228"/>
              <a:gd name="adj2" fmla="val 30019"/>
              <a:gd name="adj3" fmla="val -214783"/>
              <a:gd name="adj4" fmla="val -10208"/>
            </a:avLst>
          </a:pr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D326BB-152F-4099-39E7-B70F9AC05F6C}"/>
              </a:ext>
            </a:extLst>
          </p:cNvPr>
          <p:cNvSpPr txBox="1"/>
          <p:nvPr/>
        </p:nvSpPr>
        <p:spPr>
          <a:xfrm>
            <a:off x="2133600" y="54841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>
                    <a:lumMod val="50000"/>
                  </a:schemeClr>
                </a:solidFill>
              </a:rPr>
              <a:t>有监督学习</a:t>
            </a:r>
          </a:p>
        </p:txBody>
      </p:sp>
    </p:spTree>
    <p:extLst>
      <p:ext uri="{BB962C8B-B14F-4D97-AF65-F5344CB8AC3E}">
        <p14:creationId xmlns:p14="http://schemas.microsoft.com/office/powerpoint/2010/main" val="31604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聚类的处理流程</a:t>
            </a: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08251" y="2838450"/>
            <a:ext cx="7573666" cy="1646388"/>
            <a:chOff x="524436" y="2588785"/>
            <a:chExt cx="10098221" cy="2195184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981200" y="2756833"/>
              <a:ext cx="1636738" cy="10531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41148" tIns="68580" rtlCol="0">
              <a:normAutofit fontScale="92500"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pitchFamily="2" charset="2"/>
                <a:buChar char="§"/>
                <a:defRPr kumimoji="0" sz="28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100000"/>
                <a:buFont typeface="Wingdings" pitchFamily="2" charset="2"/>
                <a:buChar char="§"/>
                <a:defRPr kumimoji="0" sz="24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100000"/>
                <a:buFont typeface="Wingdings" pitchFamily="2" charset="2"/>
                <a:buChar char="§"/>
                <a:defRPr kumimoji="0" sz="20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100000"/>
                <a:buFont typeface="Wingdings" pitchFamily="2" charset="2"/>
                <a:buChar char="§"/>
                <a:defRPr kumimoji="0" lang="en-US" sz="2000" kern="1200" smtClean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marL="89154" indent="0" algn="ctr">
                <a:spcAft>
                  <a:spcPts val="900"/>
                </a:spcAft>
                <a:buNone/>
              </a:pPr>
              <a:r>
                <a:rPr lang="zh-CN" altLang="en-US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特征选择</a:t>
              </a:r>
              <a:r>
                <a:rPr lang="en-US" altLang="zh-CN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/</a:t>
              </a:r>
              <a:r>
                <a:rPr lang="zh-CN" altLang="en-US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抽取</a:t>
              </a:r>
            </a:p>
          </p:txBody>
        </p:sp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5029200" y="2732182"/>
              <a:ext cx="1636738" cy="10531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41148" tIns="68580" rtlCol="0">
              <a:normAutofit fontScale="92500" lnSpcReduction="20000"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pitchFamily="2" charset="2"/>
                <a:buChar char="§"/>
                <a:defRPr kumimoji="0" sz="28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100000"/>
                <a:buFont typeface="Wingdings" pitchFamily="2" charset="2"/>
                <a:buChar char="§"/>
                <a:defRPr kumimoji="0" sz="24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100000"/>
                <a:buFont typeface="Wingdings" pitchFamily="2" charset="2"/>
                <a:buChar char="§"/>
                <a:defRPr kumimoji="0" sz="20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100000"/>
                <a:buFont typeface="Wingdings" pitchFamily="2" charset="2"/>
                <a:buChar char="§"/>
                <a:defRPr kumimoji="0" lang="en-US" sz="2000" kern="1200" smtClean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marL="89154" indent="0" algn="ctr">
                <a:spcAft>
                  <a:spcPts val="900"/>
                </a:spcAft>
                <a:buNone/>
              </a:pPr>
              <a:r>
                <a:rPr lang="zh-CN" altLang="en-US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相似</a:t>
              </a:r>
              <a:endParaRPr lang="en-US" altLang="zh-CN" sz="232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endParaRPr>
            </a:p>
            <a:p>
              <a:pPr marL="89154" indent="0" algn="ctr">
                <a:spcAft>
                  <a:spcPts val="900"/>
                </a:spcAft>
                <a:buNone/>
              </a:pPr>
              <a:r>
                <a:rPr lang="zh-CN" altLang="en-US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度量</a:t>
              </a:r>
            </a:p>
          </p:txBody>
        </p:sp>
        <p:cxnSp>
          <p:nvCxnSpPr>
            <p:cNvPr id="7" name="直接箭头连接符 6"/>
            <p:cNvCxnSpPr>
              <a:endCxn id="9" idx="1"/>
            </p:cNvCxnSpPr>
            <p:nvPr/>
          </p:nvCxnSpPr>
          <p:spPr>
            <a:xfrm flipV="1">
              <a:off x="1143000" y="3283417"/>
              <a:ext cx="838200" cy="1"/>
            </a:xfrm>
            <a:prstGeom prst="straightConnector1">
              <a:avLst/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  <a:endCxn id="10" idx="1"/>
            </p:cNvCxnSpPr>
            <p:nvPr/>
          </p:nvCxnSpPr>
          <p:spPr>
            <a:xfrm flipV="1">
              <a:off x="3617938" y="3258766"/>
              <a:ext cx="1411262" cy="24651"/>
            </a:xfrm>
            <a:prstGeom prst="straightConnector1">
              <a:avLst/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7620000" y="2881173"/>
              <a:ext cx="1636738" cy="7551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vert="horz" lIns="41148" tIns="68580" rtlCol="0">
              <a:normAutofit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pitchFamily="2" charset="2"/>
                <a:buChar char="§"/>
                <a:defRPr kumimoji="0" sz="28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100000"/>
                <a:buFont typeface="Wingdings" pitchFamily="2" charset="2"/>
                <a:buChar char="§"/>
                <a:defRPr kumimoji="0" sz="24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100000"/>
                <a:buFont typeface="Wingdings" pitchFamily="2" charset="2"/>
                <a:buChar char="§"/>
                <a:defRPr kumimoji="0" sz="2000" kern="120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100000"/>
                <a:buFont typeface="Wingdings" pitchFamily="2" charset="2"/>
                <a:buChar char="§"/>
                <a:defRPr kumimoji="0" lang="en-US" sz="2000" kern="1200" smtClean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marL="89154" indent="0" algn="ctr">
                <a:spcAft>
                  <a:spcPts val="900"/>
                </a:spcAft>
                <a:buNone/>
              </a:pPr>
              <a:r>
                <a:rPr lang="zh-CN" altLang="en-US" sz="2325" dirty="0">
                  <a:latin typeface="Cambria Math" panose="02040503050406030204" pitchFamily="18" charset="0"/>
                  <a:ea typeface="方正卡通简体" panose="03000509000000000000" pitchFamily="65" charset="-122"/>
                  <a:cs typeface="萝莉体 第二版" panose="02000500000000000000" pitchFamily="2" charset="-122"/>
                </a:rPr>
                <a:t>分组</a:t>
              </a:r>
            </a:p>
          </p:txBody>
        </p:sp>
        <p:cxnSp>
          <p:nvCxnSpPr>
            <p:cNvPr id="16" name="直接箭头连接符 15"/>
            <p:cNvCxnSpPr>
              <a:stCxn id="10" idx="3"/>
              <a:endCxn id="15" idx="1"/>
            </p:cNvCxnSpPr>
            <p:nvPr/>
          </p:nvCxnSpPr>
          <p:spPr>
            <a:xfrm flipV="1">
              <a:off x="6665938" y="3258765"/>
              <a:ext cx="954062" cy="1"/>
            </a:xfrm>
            <a:prstGeom prst="straightConnector1">
              <a:avLst/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5" idx="3"/>
            </p:cNvCxnSpPr>
            <p:nvPr/>
          </p:nvCxnSpPr>
          <p:spPr>
            <a:xfrm>
              <a:off x="9256738" y="3258765"/>
              <a:ext cx="801662" cy="0"/>
            </a:xfrm>
            <a:prstGeom prst="straightConnector1">
              <a:avLst/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24436" y="2673241"/>
              <a:ext cx="106695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</a:rPr>
                <a:t>数据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820867" y="2588785"/>
              <a:ext cx="106695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</a:rPr>
                <a:t>特征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555698" y="2590800"/>
              <a:ext cx="106695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</a:rPr>
                <a:t>聚类</a:t>
              </a:r>
            </a:p>
          </p:txBody>
        </p:sp>
        <p:cxnSp>
          <p:nvCxnSpPr>
            <p:cNvPr id="25" name="曲线连接符 24"/>
            <p:cNvCxnSpPr>
              <a:endCxn id="10" idx="2"/>
            </p:cNvCxnSpPr>
            <p:nvPr/>
          </p:nvCxnSpPr>
          <p:spPr>
            <a:xfrm rot="10800000" flipV="1">
              <a:off x="5847570" y="3636357"/>
              <a:ext cx="2382031" cy="148992"/>
            </a:xfrm>
            <a:prstGeom prst="curvedConnector4">
              <a:avLst>
                <a:gd name="adj1" fmla="val 32822"/>
                <a:gd name="adj2" fmla="val 253431"/>
              </a:avLst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15" idx="2"/>
              <a:endCxn id="9" idx="2"/>
            </p:cNvCxnSpPr>
            <p:nvPr/>
          </p:nvCxnSpPr>
          <p:spPr>
            <a:xfrm rot="5400000">
              <a:off x="5532148" y="903778"/>
              <a:ext cx="173643" cy="5638800"/>
            </a:xfrm>
            <a:prstGeom prst="curvedConnector3">
              <a:avLst>
                <a:gd name="adj1" fmla="val 407181"/>
              </a:avLst>
            </a:prstGeom>
            <a:ln w="539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6535882" y="4168416"/>
              <a:ext cx="106695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FF0066"/>
                  </a:solidFill>
                </a:rPr>
                <a:t>反馈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9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聚类的问题</a:t>
            </a:r>
            <a:endParaRPr lang="en-US" altLang="zh-CN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591531"/>
            <a:ext cx="3046233" cy="2431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5057775" y="5774197"/>
            <a:ext cx="1600200" cy="1833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591531"/>
            <a:ext cx="3028950" cy="241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54" y="3706081"/>
            <a:ext cx="3030921" cy="241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椭圆 27"/>
          <p:cNvSpPr/>
          <p:nvPr/>
        </p:nvSpPr>
        <p:spPr>
          <a:xfrm rot="18904380">
            <a:off x="6252475" y="3168593"/>
            <a:ext cx="342900" cy="6900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/>
          <p:cNvSpPr/>
          <p:nvPr/>
        </p:nvSpPr>
        <p:spPr>
          <a:xfrm rot="2526227">
            <a:off x="6303043" y="1949476"/>
            <a:ext cx="342900" cy="679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椭圆 31"/>
          <p:cNvSpPr/>
          <p:nvPr/>
        </p:nvSpPr>
        <p:spPr>
          <a:xfrm rot="18904380">
            <a:off x="5042466" y="5269966"/>
            <a:ext cx="373738" cy="757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椭圆 32"/>
          <p:cNvSpPr/>
          <p:nvPr/>
        </p:nvSpPr>
        <p:spPr>
          <a:xfrm rot="3603918">
            <a:off x="3498337" y="5226411"/>
            <a:ext cx="378983" cy="766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TextBox 5"/>
          <p:cNvSpPr txBox="1"/>
          <p:nvPr/>
        </p:nvSpPr>
        <p:spPr>
          <a:xfrm>
            <a:off x="6324928" y="4638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缩放的影响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7515225" y="3934681"/>
            <a:ext cx="247660" cy="298648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6" name="直接箭头连接符 35"/>
          <p:cNvCxnSpPr/>
          <p:nvPr/>
        </p:nvCxnSpPr>
        <p:spPr>
          <a:xfrm flipV="1">
            <a:off x="2933695" y="5012052"/>
            <a:ext cx="247660" cy="298648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7" name="内容占位符 2"/>
          <p:cNvSpPr txBox="1">
            <a:spLocks/>
          </p:cNvSpPr>
          <p:nvPr/>
        </p:nvSpPr>
        <p:spPr>
          <a:xfrm>
            <a:off x="211336" y="2384459"/>
            <a:ext cx="3009905" cy="286975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数据的缩放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53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聚类的问题</a:t>
            </a:r>
            <a:endParaRPr lang="en-US" altLang="zh-CN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211336" y="2384459"/>
            <a:ext cx="3009905" cy="286975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数据的缩放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归一化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16" name="灯片编号占位符 3"/>
          <p:cNvSpPr txBox="1">
            <a:spLocks/>
          </p:cNvSpPr>
          <p:nvPr/>
        </p:nvSpPr>
        <p:spPr bwMode="gray">
          <a:xfrm>
            <a:off x="4400550" y="5611417"/>
            <a:ext cx="16002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2F412C5C-C73A-4010-A543-514F6E608F97}" type="slidenum">
              <a:rPr lang="en-US" altLang="zh-CN" sz="1050">
                <a:solidFill>
                  <a:srgbClr val="113F71"/>
                </a:solidFill>
              </a:rPr>
              <a:pPr defTabSz="685800">
                <a:defRPr/>
              </a:pPr>
              <a:t>8</a:t>
            </a:fld>
            <a:endParaRPr lang="en-US" altLang="zh-CN" sz="1050">
              <a:solidFill>
                <a:srgbClr val="113F7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514600" y="2685455"/>
            <a:ext cx="2628900" cy="119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rot="5400000" flipH="1" flipV="1">
            <a:off x="2886075" y="2599730"/>
            <a:ext cx="1657350" cy="119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21" name="椭圆 20"/>
          <p:cNvSpPr/>
          <p:nvPr/>
        </p:nvSpPr>
        <p:spPr>
          <a:xfrm>
            <a:off x="4629150" y="228540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686300" y="251400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800600" y="239970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86300" y="279975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00600" y="274260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914900" y="251400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743450" y="2914055"/>
            <a:ext cx="81000" cy="81000"/>
          </a:xfrm>
          <a:prstGeom prst="ellipse">
            <a:avLst/>
          </a:prstGeom>
          <a:solidFill>
            <a:srgbClr val="2D7ACF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43200" y="274260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743200" y="245685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914650" y="234255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628900" y="262830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857500" y="274260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800350" y="257115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686050" y="2971205"/>
            <a:ext cx="81000" cy="81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543550" y="3600450"/>
            <a:ext cx="2628900" cy="1657350"/>
            <a:chOff x="4953000" y="3886200"/>
            <a:chExt cx="3505200" cy="2209800"/>
          </a:xfrm>
        </p:grpSpPr>
        <p:cxnSp>
          <p:nvCxnSpPr>
            <p:cNvPr id="46" name="直接箭头连接符 45"/>
            <p:cNvCxnSpPr/>
            <p:nvPr/>
          </p:nvCxnSpPr>
          <p:spPr>
            <a:xfrm>
              <a:off x="4953000" y="5104606"/>
              <a:ext cx="3505200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 rot="5400000" flipH="1" flipV="1">
              <a:off x="5448300" y="4990306"/>
              <a:ext cx="2209800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48" name="椭圆 47"/>
            <p:cNvSpPr/>
            <p:nvPr/>
          </p:nvSpPr>
          <p:spPr>
            <a:xfrm>
              <a:off x="6324600" y="51816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324600" y="48006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477000" y="46482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172200" y="50292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6477000" y="51816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6400800" y="4953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6248400" y="54864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553200" y="45720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629400" y="48768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705600" y="47244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6629400" y="52578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6705600" y="51816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6858000" y="48768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629400" y="5410200"/>
              <a:ext cx="108000" cy="108000"/>
            </a:xfrm>
            <a:prstGeom prst="ellipse">
              <a:avLst/>
            </a:prstGeom>
            <a:solidFill>
              <a:srgbClr val="2D7ACF"/>
            </a:solidFill>
            <a:ln w="25400" cap="flat" cmpd="sng" algn="ctr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 kern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62" name="右箭头 61"/>
          <p:cNvSpPr/>
          <p:nvPr/>
        </p:nvSpPr>
        <p:spPr>
          <a:xfrm rot="2307420">
            <a:off x="4985579" y="3575698"/>
            <a:ext cx="914400" cy="285750"/>
          </a:xfrm>
          <a:prstGeom prst="rightArrow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ker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63" name="Picture 2" descr="C:\Documents and Settings\user\Local Settings\Temporary Internet Files\Content.IE5\XKM4MLTZ\MCj0383550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9600" y="4266869"/>
            <a:ext cx="571500" cy="125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9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7.0.2 </a:t>
            </a:r>
            <a:r>
              <a:rPr lang="zh-CN" altLang="en-US" dirty="0">
                <a:latin typeface="Cambria Math" panose="02040503050406030204" pitchFamily="18" charset="0"/>
                <a:ea typeface="方正卡通简体" panose="03000509000000000000" pitchFamily="65" charset="-122"/>
              </a:rPr>
              <a:t>聚类分析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5750" y="1655066"/>
            <a:ext cx="8401050" cy="628650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154" indent="0">
              <a:spcAft>
                <a:spcPts val="900"/>
              </a:spcAft>
              <a:buNone/>
            </a:pPr>
            <a:r>
              <a:rPr lang="zh-CN" altLang="en-US" sz="2475" dirty="0"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聚类的问题</a:t>
            </a:r>
            <a:endParaRPr lang="en-US" altLang="zh-CN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211336" y="2384459"/>
            <a:ext cx="3009905" cy="2869755"/>
          </a:xfrm>
          <a:prstGeom prst="rect">
            <a:avLst/>
          </a:prstGeom>
        </p:spPr>
        <p:txBody>
          <a:bodyPr vert="horz" lIns="41148" tIns="6858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数据的缩放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归一化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l"/>
            </a:pPr>
            <a:r>
              <a:rPr lang="zh-CN" altLang="en-US" sz="2475" dirty="0">
                <a:solidFill>
                  <a:srgbClr val="FF0066"/>
                </a:solidFill>
                <a:latin typeface="Cambria Math" panose="02040503050406030204" pitchFamily="18" charset="0"/>
                <a:ea typeface="方正卡通简体" panose="03000509000000000000" pitchFamily="65" charset="-122"/>
                <a:cs typeface="萝莉体 第二版" panose="02000500000000000000" pitchFamily="2" charset="-122"/>
              </a:rPr>
              <a:t>相似性描述</a:t>
            </a:r>
            <a:endParaRPr lang="en-US" altLang="zh-CN" sz="2475" dirty="0">
              <a:solidFill>
                <a:srgbClr val="FF0066"/>
              </a:solidFill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  <a:p>
            <a:pPr marL="89154" indent="0">
              <a:spcAft>
                <a:spcPts val="900"/>
              </a:spcAft>
              <a:buNone/>
            </a:pPr>
            <a:endParaRPr lang="zh-CN" altLang="en-US" sz="2475" dirty="0">
              <a:latin typeface="Cambria Math" panose="02040503050406030204" pitchFamily="18" charset="0"/>
              <a:ea typeface="方正卡通简体" panose="03000509000000000000" pitchFamily="65" charset="-122"/>
              <a:cs typeface="萝莉体 第二版" panose="02000500000000000000" pitchFamily="2" charset="-122"/>
            </a:endParaRPr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3336202" y="2318098"/>
          <a:ext cx="3371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47840" imgH="457200" progId="Equation.KSEE3">
                  <p:embed/>
                </p:oleObj>
              </mc:Choice>
              <mc:Fallback>
                <p:oleObj name="Equation" r:id="rId3" imgW="2247840" imgH="457200" progId="Equation.KSEE3">
                  <p:embed/>
                  <p:pic>
                    <p:nvPicPr>
                      <p:cNvPr id="64" name="对象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202" y="2318098"/>
                        <a:ext cx="33718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组合 64"/>
          <p:cNvGrpSpPr/>
          <p:nvPr/>
        </p:nvGrpSpPr>
        <p:grpSpPr>
          <a:xfrm>
            <a:off x="3210840" y="3632547"/>
            <a:ext cx="1361161" cy="1052550"/>
            <a:chOff x="1966450" y="3200399"/>
            <a:chExt cx="1814881" cy="1403400"/>
          </a:xfrm>
        </p:grpSpPr>
        <p:sp>
          <p:nvSpPr>
            <p:cNvPr id="66" name="椭圆 65"/>
            <p:cNvSpPr/>
            <p:nvPr/>
          </p:nvSpPr>
          <p:spPr>
            <a:xfrm>
              <a:off x="23474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椭圆 66"/>
            <p:cNvSpPr/>
            <p:nvPr/>
          </p:nvSpPr>
          <p:spPr>
            <a:xfrm>
              <a:off x="2195050" y="4495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8" name="椭圆 67"/>
            <p:cNvSpPr/>
            <p:nvPr/>
          </p:nvSpPr>
          <p:spPr>
            <a:xfrm>
              <a:off x="2347450" y="4419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椭圆 68"/>
            <p:cNvSpPr/>
            <p:nvPr/>
          </p:nvSpPr>
          <p:spPr>
            <a:xfrm>
              <a:off x="2118850" y="41909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/>
            <p:cNvSpPr/>
            <p:nvPr/>
          </p:nvSpPr>
          <p:spPr>
            <a:xfrm>
              <a:off x="2652250" y="3962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/>
            <p:cNvSpPr/>
            <p:nvPr/>
          </p:nvSpPr>
          <p:spPr>
            <a:xfrm>
              <a:off x="2499850" y="3962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/>
            <p:cNvSpPr/>
            <p:nvPr/>
          </p:nvSpPr>
          <p:spPr>
            <a:xfrm>
              <a:off x="2347450" y="3886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/>
            <p:cNvSpPr/>
            <p:nvPr/>
          </p:nvSpPr>
          <p:spPr>
            <a:xfrm>
              <a:off x="2728450" y="3886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/>
            <p:cNvSpPr/>
            <p:nvPr/>
          </p:nvSpPr>
          <p:spPr>
            <a:xfrm>
              <a:off x="2576050" y="3733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/>
            <p:cNvSpPr/>
            <p:nvPr/>
          </p:nvSpPr>
          <p:spPr>
            <a:xfrm>
              <a:off x="22712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6" name="椭圆 75"/>
            <p:cNvSpPr/>
            <p:nvPr/>
          </p:nvSpPr>
          <p:spPr>
            <a:xfrm>
              <a:off x="24998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7" name="椭圆 76"/>
            <p:cNvSpPr/>
            <p:nvPr/>
          </p:nvSpPr>
          <p:spPr>
            <a:xfrm>
              <a:off x="1966450" y="4419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8" name="椭圆 77"/>
            <p:cNvSpPr/>
            <p:nvPr/>
          </p:nvSpPr>
          <p:spPr>
            <a:xfrm>
              <a:off x="2804650" y="3733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椭圆 78"/>
            <p:cNvSpPr/>
            <p:nvPr/>
          </p:nvSpPr>
          <p:spPr>
            <a:xfrm>
              <a:off x="27284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0" name="椭圆 79"/>
            <p:cNvSpPr/>
            <p:nvPr/>
          </p:nvSpPr>
          <p:spPr>
            <a:xfrm>
              <a:off x="3033250" y="3505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760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" name="椭圆 81"/>
            <p:cNvSpPr/>
            <p:nvPr/>
          </p:nvSpPr>
          <p:spPr>
            <a:xfrm>
              <a:off x="3185650" y="3581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3" name="椭圆 82"/>
            <p:cNvSpPr/>
            <p:nvPr/>
          </p:nvSpPr>
          <p:spPr>
            <a:xfrm>
              <a:off x="2804650" y="3581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4" name="椭圆 83"/>
            <p:cNvSpPr/>
            <p:nvPr/>
          </p:nvSpPr>
          <p:spPr>
            <a:xfrm>
              <a:off x="2880850" y="3657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5" name="椭圆 84"/>
            <p:cNvSpPr/>
            <p:nvPr/>
          </p:nvSpPr>
          <p:spPr>
            <a:xfrm>
              <a:off x="3520931" y="3200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505199" y="3352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033250" y="3733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椭圆 87"/>
            <p:cNvSpPr/>
            <p:nvPr/>
          </p:nvSpPr>
          <p:spPr>
            <a:xfrm>
              <a:off x="21950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椭圆 88"/>
            <p:cNvSpPr/>
            <p:nvPr/>
          </p:nvSpPr>
          <p:spPr>
            <a:xfrm>
              <a:off x="2957050" y="3505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0" name="椭圆 89"/>
            <p:cNvSpPr/>
            <p:nvPr/>
          </p:nvSpPr>
          <p:spPr>
            <a:xfrm>
              <a:off x="3109450" y="3657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42650" y="4495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2" name="椭圆 91"/>
            <p:cNvSpPr/>
            <p:nvPr/>
          </p:nvSpPr>
          <p:spPr>
            <a:xfrm>
              <a:off x="2118850" y="4343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3" name="椭圆 92"/>
            <p:cNvSpPr/>
            <p:nvPr/>
          </p:nvSpPr>
          <p:spPr>
            <a:xfrm>
              <a:off x="3673331" y="3352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414250" y="3200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954040" y="3632547"/>
            <a:ext cx="1361161" cy="1052550"/>
            <a:chOff x="5624050" y="3200399"/>
            <a:chExt cx="1814881" cy="1403400"/>
          </a:xfrm>
        </p:grpSpPr>
        <p:sp>
          <p:nvSpPr>
            <p:cNvPr id="96" name="椭圆 95"/>
            <p:cNvSpPr/>
            <p:nvPr/>
          </p:nvSpPr>
          <p:spPr>
            <a:xfrm>
              <a:off x="60050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7" name="椭圆 96"/>
            <p:cNvSpPr/>
            <p:nvPr/>
          </p:nvSpPr>
          <p:spPr>
            <a:xfrm>
              <a:off x="5852650" y="4495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8" name="椭圆 97"/>
            <p:cNvSpPr/>
            <p:nvPr/>
          </p:nvSpPr>
          <p:spPr>
            <a:xfrm>
              <a:off x="6005050" y="4419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9" name="椭圆 98"/>
            <p:cNvSpPr/>
            <p:nvPr/>
          </p:nvSpPr>
          <p:spPr>
            <a:xfrm>
              <a:off x="5776450" y="41909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309850" y="3962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6157450" y="3962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6005050" y="3886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6386050" y="3886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233650" y="3733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59288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61574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5624050" y="44195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462250" y="3733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6386050" y="4114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6690850" y="35051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62336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6843250" y="3581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6462250" y="3581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538450" y="36575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7178531" y="3200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7148050" y="3352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6690850" y="3733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5852650" y="42671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6614650" y="35051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6767050" y="36575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700250" y="44957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5776450" y="4343399"/>
              <a:ext cx="108000" cy="1080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7330931" y="33527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7071850" y="320039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0000"/>
                </a:solidFill>
              </a:endParaRPr>
            </a:p>
          </p:txBody>
        </p:sp>
      </p:grpSp>
      <p:sp>
        <p:nvSpPr>
          <p:cNvPr id="125" name="TextBox 74"/>
          <p:cNvSpPr txBox="1"/>
          <p:nvPr/>
        </p:nvSpPr>
        <p:spPr>
          <a:xfrm>
            <a:off x="5096790" y="3975448"/>
            <a:ext cx="4331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350" dirty="0">
                <a:solidFill>
                  <a:schemeClr val="tx2"/>
                </a:solidFill>
              </a:rPr>
              <a:t>VS.</a:t>
            </a:r>
            <a:endParaRPr lang="zh-CN" altLang="en-US" sz="1350" dirty="0">
              <a:solidFill>
                <a:schemeClr val="tx2"/>
              </a:solidFill>
            </a:endParaRPr>
          </a:p>
        </p:txBody>
      </p:sp>
      <p:pic>
        <p:nvPicPr>
          <p:cNvPr id="126" name="Picture 2" descr="C:\Documents and Settings\user\Local Settings\Temporary Internet Files\Content.IE5\XKM4MLTZ\MCj0383550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685097"/>
            <a:ext cx="571500" cy="125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54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 w="38100">
          <a:solidFill>
            <a:srgbClr val="0070C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53975">
          <a:solidFill>
            <a:schemeClr val="accent4">
              <a:lumMod val="75000"/>
            </a:schemeClr>
          </a:solidFill>
          <a:prstDash val="solid"/>
          <a:headEnd type="none"/>
          <a:tailEnd type="stealth" w="lg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58621</TotalTime>
  <Words>1515</Words>
  <Application>Microsoft Macintosh PowerPoint</Application>
  <PresentationFormat>全屏显示(4:3)</PresentationFormat>
  <Paragraphs>237</Paragraphs>
  <Slides>32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Corbel</vt:lpstr>
      <vt:lpstr>Verdana</vt:lpstr>
      <vt:lpstr>Wingdings</vt:lpstr>
      <vt:lpstr>Wingdings 2</vt:lpstr>
      <vt:lpstr>Module</vt:lpstr>
      <vt:lpstr>Equation</vt:lpstr>
      <vt:lpstr>PowerPoint 演示文稿</vt:lpstr>
      <vt:lpstr>第7章 聚类</vt:lpstr>
      <vt:lpstr>7.0.2 聚类分析</vt:lpstr>
      <vt:lpstr>7.0.2 聚类分析</vt:lpstr>
      <vt:lpstr>7.0.2 聚类分析</vt:lpstr>
      <vt:lpstr>7.0.2 聚类分析</vt:lpstr>
      <vt:lpstr>7.0.2 聚类分析</vt:lpstr>
      <vt:lpstr>7.0.2 聚类分析</vt:lpstr>
      <vt:lpstr>7.0.2 聚类分析</vt:lpstr>
      <vt:lpstr>7.0.2 聚类分析</vt:lpstr>
      <vt:lpstr>7.0.2 聚类分析</vt:lpstr>
      <vt:lpstr>7.1  聚类技术介绍</vt:lpstr>
      <vt:lpstr>7.1  聚类技术介绍</vt:lpstr>
      <vt:lpstr>7.1  聚类技术介绍</vt:lpstr>
      <vt:lpstr>7.1  聚类技术介绍</vt:lpstr>
      <vt:lpstr>7.2  层次聚类</vt:lpstr>
      <vt:lpstr>7.2  层次聚类</vt:lpstr>
      <vt:lpstr>7.2  层次聚类</vt:lpstr>
      <vt:lpstr>7.2  层次聚类</vt:lpstr>
      <vt:lpstr>7.2  层次聚类</vt:lpstr>
      <vt:lpstr>7.2  层次聚类</vt:lpstr>
      <vt:lpstr>7.2  层次聚类</vt:lpstr>
      <vt:lpstr>什么是K-means算法？</vt:lpstr>
      <vt:lpstr>Kmeans算法详解（1）</vt:lpstr>
      <vt:lpstr>Kmeans算法详解（2）</vt:lpstr>
      <vt:lpstr>Kmeans算法详解（3）</vt:lpstr>
      <vt:lpstr>Kmeans算法详解（4）</vt:lpstr>
      <vt:lpstr>Kmeans算法详解（5）</vt:lpstr>
      <vt:lpstr>Kmeans算法流程</vt:lpstr>
      <vt:lpstr>决定性因素</vt:lpstr>
      <vt:lpstr>主要因素</vt:lpstr>
      <vt:lpstr>初始中心点的划分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智一 谭</cp:lastModifiedBy>
  <cp:revision>2726</cp:revision>
  <cp:lastPrinted>2011-10-20T04:01:43Z</cp:lastPrinted>
  <dcterms:created xsi:type="dcterms:W3CDTF">2009-06-12T17:14:38Z</dcterms:created>
  <dcterms:modified xsi:type="dcterms:W3CDTF">2023-12-04T08:36:06Z</dcterms:modified>
</cp:coreProperties>
</file>